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5244" r:id="rId1"/>
    <p:sldMasterId id="2147485245" r:id="rId2"/>
    <p:sldMasterId id="2147483648" r:id="rId3"/>
  </p:sldMasterIdLst>
  <p:notesMasterIdLst>
    <p:notesMasterId r:id="rId36"/>
  </p:notesMasterIdLst>
  <p:handoutMasterIdLst>
    <p:handoutMasterId r:id="rId37"/>
  </p:handoutMasterIdLst>
  <p:sldIdLst>
    <p:sldId id="753" r:id="rId4"/>
    <p:sldId id="785" r:id="rId5"/>
    <p:sldId id="786" r:id="rId6"/>
    <p:sldId id="787" r:id="rId7"/>
    <p:sldId id="788" r:id="rId8"/>
    <p:sldId id="789" r:id="rId9"/>
    <p:sldId id="797" r:id="rId10"/>
    <p:sldId id="790" r:id="rId11"/>
    <p:sldId id="803" r:id="rId12"/>
    <p:sldId id="820" r:id="rId13"/>
    <p:sldId id="802" r:id="rId14"/>
    <p:sldId id="800" r:id="rId15"/>
    <p:sldId id="801" r:id="rId16"/>
    <p:sldId id="821" r:id="rId17"/>
    <p:sldId id="792" r:id="rId18"/>
    <p:sldId id="813" r:id="rId19"/>
    <p:sldId id="812" r:id="rId20"/>
    <p:sldId id="811" r:id="rId21"/>
    <p:sldId id="810" r:id="rId22"/>
    <p:sldId id="809" r:id="rId23"/>
    <p:sldId id="822" r:id="rId24"/>
    <p:sldId id="808" r:id="rId25"/>
    <p:sldId id="793" r:id="rId26"/>
    <p:sldId id="794" r:id="rId27"/>
    <p:sldId id="819" r:id="rId28"/>
    <p:sldId id="818" r:id="rId29"/>
    <p:sldId id="817" r:id="rId30"/>
    <p:sldId id="816" r:id="rId31"/>
    <p:sldId id="815" r:id="rId32"/>
    <p:sldId id="814" r:id="rId33"/>
    <p:sldId id="823" r:id="rId34"/>
    <p:sldId id="795" r:id="rId3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84C6"/>
    <a:srgbClr val="6DC068"/>
    <a:srgbClr val="528195"/>
    <a:srgbClr val="DE5950"/>
    <a:srgbClr val="009276"/>
    <a:srgbClr val="F7941D"/>
    <a:srgbClr val="934B94"/>
    <a:srgbClr val="348CCB"/>
    <a:srgbClr val="6CBF67"/>
    <a:srgbClr val="DE59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4636" autoAdjust="0"/>
  </p:normalViewPr>
  <p:slideViewPr>
    <p:cSldViewPr snapToGrid="0" snapToObjects="1">
      <p:cViewPr varScale="1">
        <p:scale>
          <a:sx n="75" d="100"/>
          <a:sy n="75" d="100"/>
        </p:scale>
        <p:origin x="-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2" d="100"/>
          <a:sy n="72" d="100"/>
        </p:scale>
        <p:origin x="2694" y="72"/>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notesMaster" Target="notesMasters/notesMaster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83B4647-6FE3-204B-90C1-F510D5C409CE}" type="datetime1">
              <a:rPr lang="en-US"/>
              <a:pPr>
                <a:defRPr/>
              </a:pPr>
              <a:t>1/12/15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1D8818C-1885-7542-818F-6B47C055438B}" type="slidenum">
              <a:rPr lang="en-US"/>
              <a:pPr>
                <a:defRPr/>
              </a:pPr>
              <a:t>‹#›</a:t>
            </a:fld>
            <a:endParaRPr lang="en-US"/>
          </a:p>
        </p:txBody>
      </p:sp>
    </p:spTree>
    <p:extLst>
      <p:ext uri="{BB962C8B-B14F-4D97-AF65-F5344CB8AC3E}">
        <p14:creationId xmlns:p14="http://schemas.microsoft.com/office/powerpoint/2010/main" val="28085218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C1CAC55-C106-4341-A003-D14E548FEA0E}" type="datetime1">
              <a:rPr lang="en-US"/>
              <a:pPr>
                <a:defRPr/>
              </a:pPr>
              <a:t>1/12/15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DC5960D-F02B-F24D-8D19-D730EB85240C}" type="slidenum">
              <a:rPr lang="en-US"/>
              <a:pPr>
                <a:defRPr/>
              </a:pPr>
              <a:t>‹#›</a:t>
            </a:fld>
            <a:endParaRPr lang="en-US"/>
          </a:p>
        </p:txBody>
      </p:sp>
    </p:spTree>
    <p:extLst>
      <p:ext uri="{BB962C8B-B14F-4D97-AF65-F5344CB8AC3E}">
        <p14:creationId xmlns:p14="http://schemas.microsoft.com/office/powerpoint/2010/main" val="3842913056"/>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DC5960D-F02B-F24D-8D19-D730EB85240C}" type="slidenum">
              <a:rPr lang="en-US" smtClean="0"/>
              <a:pPr>
                <a:defRPr/>
              </a:pPr>
              <a:t>2</a:t>
            </a:fld>
            <a:endParaRPr lang="en-US"/>
          </a:p>
        </p:txBody>
      </p:sp>
    </p:spTree>
    <p:extLst>
      <p:ext uri="{BB962C8B-B14F-4D97-AF65-F5344CB8AC3E}">
        <p14:creationId xmlns:p14="http://schemas.microsoft.com/office/powerpoint/2010/main" val="402200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 Id="rId3"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 Id="rId3"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 Id="rId3"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 Id="rId3"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 Id="rId3"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 Id="rId3"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 Id="rId3"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 Id="rId3"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74FFF"/>
        </a:solid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377526" y="5395075"/>
            <a:ext cx="688368" cy="457200"/>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algn="r" fontAlgn="auto">
              <a:spcAft>
                <a:spcPts val="0"/>
              </a:spcAft>
            </a:pPr>
            <a:r>
              <a:rPr lang="en-US" sz="2700" b="1" dirty="0" smtClean="0">
                <a:effectLst>
                  <a:outerShdw blurRad="50800" dist="38100" dir="2700000" algn="tl" rotWithShape="0">
                    <a:prstClr val="black">
                      <a:alpha val="60000"/>
                    </a:prstClr>
                  </a:outerShdw>
                </a:effectLst>
                <a:latin typeface="Arial" panose="020B0604020202020204" pitchFamily="34" charset="0"/>
                <a:cs typeface="Arial" panose="020B0604020202020204" pitchFamily="34" charset="0"/>
              </a:rPr>
              <a:t>12</a:t>
            </a:r>
          </a:p>
        </p:txBody>
      </p:sp>
      <p:sp>
        <p:nvSpPr>
          <p:cNvPr id="8" name="Title 1"/>
          <p:cNvSpPr txBox="1">
            <a:spLocks/>
          </p:cNvSpPr>
          <p:nvPr userDrawn="1"/>
        </p:nvSpPr>
        <p:spPr>
          <a:xfrm>
            <a:off x="1068512" y="5413195"/>
            <a:ext cx="7547168" cy="520245"/>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2700" b="1" dirty="0" smtClean="0">
                <a:solidFill>
                  <a:srgbClr val="2584C6"/>
                </a:solidFill>
                <a:effectLst>
                  <a:outerShdw blurRad="50800" dist="38100" dir="2700000" algn="tl" rotWithShape="0">
                    <a:prstClr val="black">
                      <a:alpha val="60000"/>
                    </a:prstClr>
                  </a:outerShdw>
                </a:effectLst>
                <a:latin typeface="Arial" panose="020B0604020202020204" pitchFamily="34" charset="0"/>
                <a:cs typeface="Arial" panose="020B0604020202020204" pitchFamily="34" charset="0"/>
              </a:rPr>
              <a:t>What’s Happening Inside?</a:t>
            </a:r>
          </a:p>
        </p:txBody>
      </p:sp>
    </p:spTree>
    <p:extLst>
      <p:ext uri="{BB962C8B-B14F-4D97-AF65-F5344CB8AC3E}">
        <p14:creationId xmlns:p14="http://schemas.microsoft.com/office/powerpoint/2010/main" val="86385734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visit the Challenge">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319640260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71494834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ension">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343734672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b-Aids Terms">
    <p:spTree>
      <p:nvGrpSpPr>
        <p:cNvPr id="1" name=""/>
        <p:cNvGrpSpPr/>
        <p:nvPr/>
      </p:nvGrpSpPr>
      <p:grpSpPr>
        <a:xfrm>
          <a:off x="0" y="0"/>
          <a:ext cx="0" cy="0"/>
          <a:chOff x="0" y="0"/>
          <a:chExt cx="0" cy="0"/>
        </a:xfrm>
      </p:grpSpPr>
      <p:sp>
        <p:nvSpPr>
          <p:cNvPr id="6" name="TextBox 5"/>
          <p:cNvSpPr txBox="1"/>
          <p:nvPr userDrawn="1"/>
        </p:nvSpPr>
        <p:spPr>
          <a:xfrm>
            <a:off x="888999" y="1460498"/>
            <a:ext cx="7408334" cy="3908762"/>
          </a:xfrm>
          <a:prstGeom prst="rect">
            <a:avLst/>
          </a:prstGeom>
          <a:noFill/>
        </p:spPr>
        <p:txBody>
          <a:bodyPr wrap="square" rtlCol="0">
            <a:spAutoFit/>
          </a:bodyPr>
          <a:lstStyle/>
          <a:p>
            <a:pPr>
              <a:buNone/>
            </a:pPr>
            <a:r>
              <a:rPr lang="en-US" sz="1300" b="1" dirty="0" smtClean="0">
                <a:latin typeface="Arial" panose="020B0604020202020204" pitchFamily="34" charset="0"/>
                <a:cs typeface="Arial" panose="020B0604020202020204" pitchFamily="34" charset="0"/>
              </a:rPr>
              <a:t>LIMITED LICENSE TO MODIFY.</a:t>
            </a:r>
            <a:r>
              <a:rPr lang="en-US" sz="1300" dirty="0" smtClean="0">
                <a:latin typeface="Arial" panose="020B0604020202020204" pitchFamily="34" charset="0"/>
                <a:cs typeface="Arial" panose="020B0604020202020204" pitchFamily="34" charset="0"/>
              </a:rPr>
              <a:t> These PowerPoint® slides may be modified only by teachers currently teaching the SEPUP course to customize the unit to match their students’ learning levels or to insert additional teaching aides. Modified slides may be used only by the modifying teacher in his or her classroom, or shared with other teachers of </a:t>
            </a:r>
            <a:r>
              <a:rPr lang="en-US" sz="1300" i="0" dirty="0" smtClean="0">
                <a:latin typeface="Arial" panose="020B0604020202020204" pitchFamily="34" charset="0"/>
                <a:cs typeface="Arial" panose="020B0604020202020204" pitchFamily="34" charset="0"/>
              </a:rPr>
              <a:t>SEPUP </a:t>
            </a:r>
            <a:r>
              <a:rPr lang="en-US" sz="1300" dirty="0" smtClean="0">
                <a:latin typeface="Arial" panose="020B0604020202020204" pitchFamily="34" charset="0"/>
                <a:cs typeface="Arial" panose="020B0604020202020204" pitchFamily="34" charset="0"/>
              </a:rPr>
              <a:t>within the teacher’s school district, with these same restrictions. Modified slides may not be taken out of the classroom or distributed to any non-student person or organization. Except for use with students in the classroom, modified slides may not be published in printed or electronic form, including posting on the Internet. Only text may be modified: photographs and illustrations on the slides may not be modified in any way except to change their size.</a:t>
            </a:r>
          </a:p>
          <a:p>
            <a:pPr>
              <a:buNone/>
            </a:pPr>
            <a:endParaRPr lang="en-US" sz="1300" b="1" dirty="0" smtClean="0">
              <a:latin typeface="Arial" panose="020B0604020202020204" pitchFamily="34" charset="0"/>
              <a:cs typeface="Arial" panose="020B0604020202020204" pitchFamily="34" charset="0"/>
            </a:endParaRPr>
          </a:p>
          <a:p>
            <a:pPr>
              <a:buNone/>
            </a:pPr>
            <a:r>
              <a:rPr lang="en-US" sz="1300" b="1" dirty="0" smtClean="0">
                <a:latin typeface="Arial" panose="020B0604020202020204" pitchFamily="34" charset="0"/>
                <a:cs typeface="Arial" panose="020B0604020202020204" pitchFamily="34" charset="0"/>
              </a:rPr>
              <a:t>DISCLAIMER OF WARRANTY</a:t>
            </a:r>
            <a:r>
              <a:rPr lang="en-US" sz="1300" dirty="0" smtClean="0">
                <a:latin typeface="Arial" panose="020B0604020202020204" pitchFamily="34" charset="0"/>
                <a:cs typeface="Arial" panose="020B0604020202020204" pitchFamily="34" charset="0"/>
              </a:rPr>
              <a:t>. </a:t>
            </a:r>
            <a:r>
              <a:rPr lang="en-US" sz="1200" b="0" dirty="0" smtClean="0">
                <a:latin typeface="Arial" panose="020B0604020202020204" pitchFamily="34" charset="0"/>
                <a:cs typeface="Arial" panose="020B0604020202020204" pitchFamily="34" charset="0"/>
              </a:rPr>
              <a:t>THE </a:t>
            </a:r>
            <a:r>
              <a:rPr lang="en-US" sz="1300" dirty="0" smtClean="0">
                <a:latin typeface="Arial" panose="020B0604020202020204" pitchFamily="34" charset="0"/>
                <a:cs typeface="Arial" panose="020B0604020202020204" pitchFamily="34" charset="0"/>
              </a:rPr>
              <a:t>REGENTS OF THE UNIVERSITY OF CALIFORNIA (“University”) MAKE NO REPRESENTATIONS OR WARRANTIES, EXPRESS OR IMPLIED, INCLUDING BUT NOT LIMITED TO THE IMPLIED WARRANTIES OF MERCHANTABILITY AND FITNESS FOR A PARTICULAR PURPOSE. University will not be liable for any costs, damages, fees or other liability, nor for any direct, indirect, special, incidental or consequential damages (including lost profits) with respect to any claims by the purchaser or user of </a:t>
            </a:r>
            <a:r>
              <a:rPr lang="en-US" sz="1300" i="0" dirty="0" smtClean="0">
                <a:latin typeface="Arial" panose="020B0604020202020204" pitchFamily="34" charset="0"/>
                <a:cs typeface="Arial" panose="020B0604020202020204" pitchFamily="34" charset="0"/>
              </a:rPr>
              <a:t>SEPUP</a:t>
            </a:r>
            <a:r>
              <a:rPr lang="en-US" sz="1300" dirty="0" smtClean="0">
                <a:latin typeface="Arial" panose="020B0604020202020204" pitchFamily="34" charset="0"/>
                <a:cs typeface="Arial" panose="020B0604020202020204" pitchFamily="34" charset="0"/>
              </a:rPr>
              <a:t> or any third party on account of or arising from the use or modifications to the slides. Client acknowledges and accepts that University services are provided on an as-is basis.</a:t>
            </a:r>
            <a:r>
              <a:rPr lang="en-US" sz="1400" b="0" kern="1200" dirty="0" smtClean="0">
                <a:solidFill>
                  <a:schemeClr val="tx1"/>
                </a:solidFill>
                <a:latin typeface="Arial" charset="0"/>
                <a:ea typeface="ヒラギノ角ゴ Pro W3" charset="-128"/>
                <a:cs typeface="ヒラギノ角ゴ Pro W3" charset="-128"/>
              </a:rPr>
              <a:t> </a:t>
            </a:r>
          </a:p>
          <a:p>
            <a:pPr>
              <a:buNone/>
            </a:pPr>
            <a:r>
              <a:rPr lang="en-US" sz="1300" b="1" kern="1200" dirty="0" smtClean="0">
                <a:solidFill>
                  <a:schemeClr val="tx1"/>
                </a:solidFill>
                <a:latin typeface="Arial" charset="0"/>
                <a:ea typeface="ヒラギノ角ゴ Pro W3" charset="-128"/>
                <a:cs typeface="ヒラギノ角ゴ Pro W3" charset="-128"/>
              </a:rPr>
              <a:t>Copyright © 2015 The Regents of the University of California. All rights reserved.</a:t>
            </a:r>
            <a:endParaRPr lang="en-US" sz="1300" b="1" dirty="0" smtClean="0">
              <a:latin typeface="Arial" panose="020B0604020202020204" pitchFamily="34" charset="0"/>
              <a:cs typeface="Arial" panose="020B0604020202020204" pitchFamily="34" charset="0"/>
            </a:endParaRPr>
          </a:p>
        </p:txBody>
      </p:sp>
      <p:sp>
        <p:nvSpPr>
          <p:cNvPr id="3" name="TextBox 2"/>
          <p:cNvSpPr txBox="1"/>
          <p:nvPr userDrawn="1"/>
        </p:nvSpPr>
        <p:spPr>
          <a:xfrm>
            <a:off x="899159" y="5588397"/>
            <a:ext cx="4556762" cy="277000"/>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Header photo:</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Shaun </a:t>
            </a:r>
            <a:r>
              <a:rPr lang="en-US" sz="1200" baseline="0" dirty="0" err="1" smtClean="0">
                <a:solidFill>
                  <a:schemeClr val="tx1">
                    <a:lumMod val="65000"/>
                    <a:lumOff val="35000"/>
                  </a:schemeClr>
                </a:solidFill>
                <a:latin typeface="Arial" panose="020B0604020202020204" pitchFamily="34" charset="0"/>
                <a:cs typeface="Arial" panose="020B0604020202020204" pitchFamily="34" charset="0"/>
              </a:rPr>
              <a:t>Wegscheid</a:t>
            </a:r>
            <a:endParaRPr 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TextBox 3"/>
          <p:cNvSpPr txBox="1"/>
          <p:nvPr userDrawn="1"/>
        </p:nvSpPr>
        <p:spPr>
          <a:xfrm>
            <a:off x="899159" y="5779646"/>
            <a:ext cx="4867184" cy="405555"/>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Slide Design: Shaun </a:t>
            </a:r>
            <a:r>
              <a:rPr lang="en-US" sz="1200" dirty="0" err="1" smtClean="0">
                <a:solidFill>
                  <a:schemeClr val="tx1">
                    <a:lumMod val="65000"/>
                    <a:lumOff val="35000"/>
                  </a:schemeClr>
                </a:solidFill>
                <a:latin typeface="Arial" panose="020B0604020202020204" pitchFamily="34" charset="0"/>
                <a:cs typeface="Arial" panose="020B0604020202020204" pitchFamily="34" charset="0"/>
              </a:rPr>
              <a:t>Wegscheid</a:t>
            </a:r>
            <a:r>
              <a:rPr lang="en-US" sz="1200" dirty="0" smtClean="0">
                <a:solidFill>
                  <a:schemeClr val="tx1">
                    <a:lumMod val="65000"/>
                    <a:lumOff val="35000"/>
                  </a:schemeClr>
                </a:solidFill>
                <a:latin typeface="Arial" panose="020B0604020202020204" pitchFamily="34" charset="0"/>
                <a:cs typeface="Arial" panose="020B0604020202020204" pitchFamily="34" charset="0"/>
              </a:rPr>
              <a:t>  |  Fonts: Arial, </a:t>
            </a:r>
            <a:r>
              <a:rPr lang="en-US" sz="1200" dirty="0" err="1" smtClean="0">
                <a:solidFill>
                  <a:schemeClr val="tx1">
                    <a:lumMod val="65000"/>
                    <a:lumOff val="35000"/>
                  </a:schemeClr>
                </a:solidFill>
                <a:latin typeface="Arial" panose="020B0604020202020204" pitchFamily="34" charset="0"/>
                <a:cs typeface="Arial" panose="020B0604020202020204" pitchFamily="34" charset="0"/>
              </a:rPr>
              <a:t>Kalinga</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a:t>
            </a:r>
            <a:endParaRPr 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TextBox 4"/>
          <p:cNvSpPr txBox="1"/>
          <p:nvPr userDrawn="1"/>
        </p:nvSpPr>
        <p:spPr>
          <a:xfrm>
            <a:off x="888998" y="5401094"/>
            <a:ext cx="6934201" cy="276999"/>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Title slide photo:</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Rama  |  Wikimedia Commons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37067913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 &amp; Vocab">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214918" y="2340366"/>
            <a:ext cx="3852863" cy="4276725"/>
          </a:xfrm>
          <a:prstGeom prst="rect">
            <a:avLst/>
          </a:prstGeom>
        </p:spPr>
        <p:txBody>
          <a:bodyPr/>
          <a:lstStyle>
            <a:lvl1pPr>
              <a:defRPr sz="2800">
                <a:solidFill>
                  <a:srgbClr val="018EAC"/>
                </a:solidFill>
                <a:latin typeface="Arial" panose="020B0604020202020204" pitchFamily="34" charset="0"/>
                <a:cs typeface="Arial" panose="020B0604020202020204" pitchFamily="34" charset="0"/>
              </a:defRPr>
            </a:lvl1pPr>
            <a:lvl2pPr>
              <a:defRPr sz="3200">
                <a:solidFill>
                  <a:srgbClr val="674FFF"/>
                </a:solidFill>
                <a:latin typeface="Alegreya Sans" panose="00000500000000000000" pitchFamily="50" charset="0"/>
              </a:defRPr>
            </a:lvl2pPr>
            <a:lvl3pPr>
              <a:defRPr sz="3200">
                <a:solidFill>
                  <a:srgbClr val="674FFF"/>
                </a:solidFill>
                <a:latin typeface="Alegreya Sans" panose="00000500000000000000" pitchFamily="50" charset="0"/>
              </a:defRPr>
            </a:lvl3pPr>
            <a:lvl4pPr>
              <a:defRPr sz="3200">
                <a:solidFill>
                  <a:srgbClr val="674FFF"/>
                </a:solidFill>
                <a:latin typeface="Alegreya Sans" panose="00000500000000000000" pitchFamily="50" charset="0"/>
              </a:defRPr>
            </a:lvl4pPr>
            <a:lvl5pPr>
              <a:defRPr sz="3200">
                <a:solidFill>
                  <a:srgbClr val="674FFF"/>
                </a:solidFill>
                <a:latin typeface="Alegreya Sans" panose="00000500000000000000" pitchFamily="50" charset="0"/>
              </a:defRPr>
            </a:lvl5pPr>
          </a:lstStyle>
          <a:p>
            <a:pPr lvl="0"/>
            <a:r>
              <a:rPr lang="en-US" dirty="0" smtClean="0"/>
              <a:t>Click to edit Master text styles</a:t>
            </a:r>
          </a:p>
        </p:txBody>
      </p:sp>
      <p:sp>
        <p:nvSpPr>
          <p:cNvPr id="7" name="Footer Placeholder 4"/>
          <p:cNvSpPr>
            <a:spLocks noGrp="1"/>
          </p:cNvSpPr>
          <p:nvPr>
            <p:ph type="ftr" sz="quarter" idx="3"/>
          </p:nvPr>
        </p:nvSpPr>
        <p:spPr>
          <a:xfrm>
            <a:off x="228599" y="4390494"/>
            <a:ext cx="4314825" cy="2161263"/>
          </a:xfrm>
          <a:prstGeom prst="rect">
            <a:avLst/>
          </a:prstGeom>
        </p:spPr>
        <p:txBody>
          <a:bodyPr vert="horz" lIns="91440" tIns="45720" rIns="91440" bIns="45720" rtlCol="0" anchor="ctr"/>
          <a:lstStyle>
            <a:lvl1pPr algn="l" fontAlgn="auto">
              <a:spcBef>
                <a:spcPts val="0"/>
              </a:spcBef>
              <a:spcAft>
                <a:spcPts val="0"/>
              </a:spcAft>
              <a:defRPr sz="1600" b="1">
                <a:solidFill>
                  <a:srgbClr val="558ED5"/>
                </a:solidFill>
                <a:latin typeface="Arial" panose="020B0604020202020204" pitchFamily="34" charset="0"/>
                <a:ea typeface="+mn-ea"/>
                <a:cs typeface="Arial" panose="020B0604020202020204" pitchFamily="34" charset="0"/>
              </a:defRPr>
            </a:lvl1pPr>
          </a:lstStyle>
          <a:p>
            <a:pPr>
              <a:defRPr/>
            </a:pPr>
            <a:r>
              <a:rPr lang="en-US" dirty="0" smtClean="0"/>
              <a:t>Slide Master Notes</a:t>
            </a:r>
          </a:p>
          <a:p>
            <a:pPr>
              <a:defRPr/>
            </a:pPr>
            <a:r>
              <a:rPr lang="en-US" dirty="0" smtClean="0"/>
              <a:t>“Add TEKS” &amp; “Add Vocab” are directly editable on normal slide view.</a:t>
            </a:r>
          </a:p>
          <a:p>
            <a:pPr>
              <a:defRPr/>
            </a:pPr>
            <a:endParaRPr lang="en-US" dirty="0" smtClean="0"/>
          </a:p>
          <a:p>
            <a:pPr>
              <a:defRPr/>
            </a:pPr>
            <a:r>
              <a:rPr lang="en-US" dirty="0" smtClean="0"/>
              <a:t>“Activity #: Name of Activity” is only editable on parent Master Slide. When you edit the parent Master, it should automatically effect all child Masters.</a:t>
            </a:r>
            <a:endParaRPr lang="en-US" dirty="0"/>
          </a:p>
        </p:txBody>
      </p:sp>
      <p:sp>
        <p:nvSpPr>
          <p:cNvPr id="10" name="Subtitle 2"/>
          <p:cNvSpPr txBox="1">
            <a:spLocks/>
          </p:cNvSpPr>
          <p:nvPr userDrawn="1"/>
        </p:nvSpPr>
        <p:spPr>
          <a:xfrm>
            <a:off x="984860" y="1391971"/>
            <a:ext cx="7967134" cy="742948"/>
          </a:xfrm>
          <a:prstGeom prst="rect">
            <a:avLst/>
          </a:prstGeom>
        </p:spPr>
        <p:txBody>
          <a:bodyPr/>
          <a:lstStyle>
            <a:lvl1pPr marL="0" indent="0" algn="l" defTabSz="457200" rtl="0" eaLnBrk="0" fontAlgn="base" hangingPunct="0">
              <a:spcBef>
                <a:spcPct val="20000"/>
              </a:spcBef>
              <a:spcAft>
                <a:spcPct val="0"/>
              </a:spcAft>
              <a:buFont typeface="Arial" charset="0"/>
              <a:buNone/>
              <a:defRPr sz="2800" kern="1200">
                <a:solidFill>
                  <a:srgbClr val="674FFF"/>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ヒラギノ角ゴ Pro W3"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ヒラギノ角ゴ Pro W3"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ヒラギノ角ゴ Pro W3"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ヒラギノ角ゴ Pro W3"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000" b="0" dirty="0" smtClean="0">
                <a:solidFill>
                  <a:schemeClr val="tx1"/>
                </a:solidFill>
                <a:latin typeface="Arial" panose="020B0604020202020204" pitchFamily="34" charset="0"/>
                <a:cs typeface="Arial" panose="020B0604020202020204" pitchFamily="34" charset="0"/>
              </a:rPr>
              <a:t>Key Vocabulary</a:t>
            </a:r>
            <a:endParaRPr lang="en-US" sz="3000" b="0" dirty="0">
              <a:solidFill>
                <a:schemeClr val="tx1"/>
              </a:solidFill>
              <a:latin typeface="Arial" panose="020B0604020202020204" pitchFamily="34" charset="0"/>
              <a:cs typeface="Arial" panose="020B0604020202020204" pitchFamily="34" charset="0"/>
            </a:endParaRPr>
          </a:p>
        </p:txBody>
      </p:sp>
      <p:sp>
        <p:nvSpPr>
          <p:cNvPr id="11" name="Text Placeholder 3"/>
          <p:cNvSpPr>
            <a:spLocks noGrp="1"/>
          </p:cNvSpPr>
          <p:nvPr>
            <p:ph type="body" sz="quarter" idx="12"/>
          </p:nvPr>
        </p:nvSpPr>
        <p:spPr>
          <a:xfrm>
            <a:off x="5068309" y="2340366"/>
            <a:ext cx="3852863" cy="4276725"/>
          </a:xfrm>
          <a:prstGeom prst="rect">
            <a:avLst/>
          </a:prstGeom>
        </p:spPr>
        <p:txBody>
          <a:bodyPr/>
          <a:lstStyle>
            <a:lvl1pPr>
              <a:defRPr sz="2800">
                <a:solidFill>
                  <a:srgbClr val="018EAC"/>
                </a:solidFill>
                <a:latin typeface="Arial" panose="020B0604020202020204" pitchFamily="34" charset="0"/>
                <a:cs typeface="Arial" panose="020B0604020202020204" pitchFamily="34" charset="0"/>
              </a:defRPr>
            </a:lvl1pPr>
            <a:lvl2pPr>
              <a:defRPr sz="3200">
                <a:solidFill>
                  <a:srgbClr val="674FFF"/>
                </a:solidFill>
                <a:latin typeface="Alegreya Sans" panose="00000500000000000000" pitchFamily="50" charset="0"/>
              </a:defRPr>
            </a:lvl2pPr>
            <a:lvl3pPr>
              <a:defRPr sz="3200">
                <a:solidFill>
                  <a:srgbClr val="674FFF"/>
                </a:solidFill>
                <a:latin typeface="Alegreya Sans" panose="00000500000000000000" pitchFamily="50" charset="0"/>
              </a:defRPr>
            </a:lvl3pPr>
            <a:lvl4pPr>
              <a:defRPr sz="3200">
                <a:solidFill>
                  <a:srgbClr val="674FFF"/>
                </a:solidFill>
                <a:latin typeface="Alegreya Sans" panose="00000500000000000000" pitchFamily="50" charset="0"/>
              </a:defRPr>
            </a:lvl4pPr>
            <a:lvl5pPr>
              <a:defRPr sz="3200">
                <a:solidFill>
                  <a:srgbClr val="674FFF"/>
                </a:solidFill>
                <a:latin typeface="Alegreya Sans" panose="00000500000000000000" pitchFamily="50" charset="0"/>
              </a:defRPr>
            </a:lvl5pPr>
          </a:lstStyle>
          <a:p>
            <a:pPr lvl="0"/>
            <a:r>
              <a:rPr lang="en-US" dirty="0" smtClean="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276798573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tting Started">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228599" y="3071973"/>
            <a:ext cx="5155059" cy="3452651"/>
          </a:xfrm>
          <a:prstGeom prst="rect">
            <a:avLst/>
          </a:prstGeom>
        </p:spPr>
        <p:txBody>
          <a:bodyPr vert="horz" lIns="91440" tIns="45720" rIns="91440" bIns="45720" rtlCol="0" anchor="ctr"/>
          <a:lstStyle>
            <a:lvl1pPr algn="l" fontAlgn="auto">
              <a:spcBef>
                <a:spcPts val="0"/>
              </a:spcBef>
              <a:spcAft>
                <a:spcPts val="0"/>
              </a:spcAft>
              <a:defRPr sz="1600" b="1">
                <a:solidFill>
                  <a:srgbClr val="558ED5"/>
                </a:solidFill>
                <a:latin typeface="Arial" panose="020B0604020202020204" pitchFamily="34" charset="0"/>
                <a:ea typeface="+mn-ea"/>
                <a:cs typeface="Arial" panose="020B0604020202020204" pitchFamily="34" charset="0"/>
              </a:defRPr>
            </a:lvl1pPr>
          </a:lstStyle>
          <a:p>
            <a:pPr>
              <a:defRPr/>
            </a:pPr>
            <a:r>
              <a:rPr lang="en-US" dirty="0" smtClean="0"/>
              <a:t>Slide Master Notes</a:t>
            </a:r>
          </a:p>
          <a:p>
            <a:pPr>
              <a:defRPr/>
            </a:pPr>
            <a:r>
              <a:rPr lang="en-US" dirty="0" smtClean="0"/>
              <a:t>“Slide Header” &amp; “Slide Content” are directly editable on normal slide view.</a:t>
            </a:r>
          </a:p>
          <a:p>
            <a:pPr>
              <a:defRPr/>
            </a:pPr>
            <a:endParaRPr lang="en-US" dirty="0" smtClean="0"/>
          </a:p>
          <a:p>
            <a:pPr>
              <a:defRPr/>
            </a:pPr>
            <a:r>
              <a:rPr lang="en-US" dirty="0" smtClean="0"/>
              <a:t>“Activity #: Name of Activity” is only editable on parent Master Slide. When you edit the parent Master, it should automatically effect all child Masters.</a:t>
            </a:r>
          </a:p>
          <a:p>
            <a:pPr>
              <a:defRPr/>
            </a:pPr>
            <a:endParaRPr lang="en-US" dirty="0" smtClean="0"/>
          </a:p>
          <a:p>
            <a:pPr>
              <a:defRPr/>
            </a:pPr>
            <a:r>
              <a:rPr lang="en-US" dirty="0" smtClean="0"/>
              <a:t>Heading Notes</a:t>
            </a:r>
          </a:p>
          <a:p>
            <a:pPr>
              <a:defRPr/>
            </a:pPr>
            <a:r>
              <a:rPr lang="en-US" dirty="0" smtClean="0"/>
              <a:t>The heading is in medium weight, as opposed to regular. If the heading spans two lines, the line</a:t>
            </a:r>
            <a:r>
              <a:rPr lang="en-US" baseline="0" dirty="0" smtClean="0"/>
              <a:t> spacing (leading) has been changed to exactly 31.</a:t>
            </a:r>
            <a:endParaRPr lang="en-US" dirty="0" smtClean="0"/>
          </a:p>
        </p:txBody>
      </p:sp>
      <p:sp>
        <p:nvSpPr>
          <p:cNvPr id="6"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8"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416360101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llenge">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114024474"/>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dure">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70072862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llow-Up">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7" y="0"/>
            <a:ext cx="9144000" cy="2158683"/>
          </a:xfrm>
          <a:prstGeom prst="rect">
            <a:avLst/>
          </a:prstGeom>
        </p:spPr>
      </p:pic>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528095771"/>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alysis">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578076800"/>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7" y="0"/>
            <a:ext cx="9136405" cy="685800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98" y="5900274"/>
            <a:ext cx="9144000" cy="957726"/>
          </a:xfrm>
          <a:prstGeom prst="rect">
            <a:avLst/>
          </a:prstGeom>
        </p:spPr>
      </p:pic>
    </p:spTree>
    <p:extLst>
      <p:ext uri="{BB962C8B-B14F-4D97-AF65-F5344CB8AC3E}">
        <p14:creationId xmlns:p14="http://schemas.microsoft.com/office/powerpoint/2010/main" val="3170747015"/>
      </p:ext>
    </p:extLst>
  </p:cSld>
  <p:clrMap bg1="lt1" tx1="dk1" bg2="lt2" tx2="dk2" accent1="accent1" accent2="accent2" accent3="accent3" accent4="accent4" accent5="accent5" accent6="accent6" hlink="hlink" folHlink="folHlink"/>
  <p:sldLayoutIdLst>
    <p:sldLayoutId id="2147485246" r:id="rId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36" y="0"/>
            <a:ext cx="9128811" cy="685800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98" y="5900274"/>
            <a:ext cx="9144000" cy="957726"/>
          </a:xfrm>
          <a:prstGeom prst="rect">
            <a:avLst/>
          </a:prstGeom>
        </p:spPr>
      </p:pic>
    </p:spTree>
    <p:extLst>
      <p:ext uri="{BB962C8B-B14F-4D97-AF65-F5344CB8AC3E}">
        <p14:creationId xmlns:p14="http://schemas.microsoft.com/office/powerpoint/2010/main" val="4009371986"/>
      </p:ext>
    </p:extLst>
  </p:cSld>
  <p:clrMap bg1="lt1" tx1="dk1" bg2="lt2" tx2="dk2" accent1="accent1" accent2="accent2" accent3="accent3" accent4="accent4" accent5="accent5" accent6="accent6" hlink="hlink" folHlink="folHlink"/>
  <p:sldLayoutIdLst>
    <p:sldLayoutId id="2147485247" r:id="rId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1"/>
          <p:cNvSpPr txBox="1">
            <a:spLocks/>
          </p:cNvSpPr>
          <p:nvPr userDrawn="1"/>
        </p:nvSpPr>
        <p:spPr>
          <a:xfrm>
            <a:off x="-154114" y="6549845"/>
            <a:ext cx="647272" cy="621517"/>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algn="r" fontAlgn="auto">
              <a:spcAft>
                <a:spcPts val="0"/>
              </a:spcAft>
            </a:pPr>
            <a:r>
              <a:rPr lang="en-US" sz="1600" b="1" dirty="0" smtClean="0">
                <a:solidFill>
                  <a:srgbClr val="2584C6"/>
                </a:solidFill>
                <a:effectLst>
                  <a:outerShdw dist="6350" dir="2700000" algn="tl" rotWithShape="0">
                    <a:prstClr val="black">
                      <a:alpha val="40000"/>
                    </a:prstClr>
                  </a:outerShdw>
                </a:effectLst>
                <a:latin typeface="Arial" panose="020B0604020202020204" pitchFamily="34" charset="0"/>
                <a:cs typeface="Arial" panose="020B0604020202020204" pitchFamily="34" charset="0"/>
              </a:rPr>
              <a:t>12</a:t>
            </a:r>
          </a:p>
        </p:txBody>
      </p:sp>
      <p:sp>
        <p:nvSpPr>
          <p:cNvPr id="6" name="Title 1"/>
          <p:cNvSpPr txBox="1">
            <a:spLocks/>
          </p:cNvSpPr>
          <p:nvPr userDrawn="1"/>
        </p:nvSpPr>
        <p:spPr>
          <a:xfrm>
            <a:off x="429800" y="6549844"/>
            <a:ext cx="7547168" cy="520245"/>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1600" b="1" dirty="0" smtClean="0">
                <a:solidFill>
                  <a:srgbClr val="2584C6"/>
                </a:solidFill>
                <a:effectLst>
                  <a:outerShdw dist="6350" dir="2700000" algn="tl" rotWithShape="0">
                    <a:prstClr val="black">
                      <a:alpha val="40000"/>
                    </a:prstClr>
                  </a:outerShdw>
                </a:effectLst>
                <a:latin typeface="Arial" panose="020B0604020202020204" pitchFamily="34" charset="0"/>
                <a:cs typeface="Arial" panose="020B0604020202020204" pitchFamily="34" charset="0"/>
              </a:rPr>
              <a:t>What’s Happening Inside?</a:t>
            </a:r>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cSld>
  <p:clrMap bg1="lt1" tx1="dk1" bg2="lt2" tx2="dk2" accent1="accent1" accent2="accent2" accent3="accent3" accent4="accent4" accent5="accent5" accent6="accent6" hlink="hlink" folHlink="folHlink"/>
  <p:sldLayoutIdLst>
    <p:sldLayoutId id="2147485248" r:id="rId1"/>
    <p:sldLayoutId id="2147485233" r:id="rId2"/>
    <p:sldLayoutId id="2147485249" r:id="rId3"/>
    <p:sldLayoutId id="2147485250" r:id="rId4"/>
    <p:sldLayoutId id="2147485251" r:id="rId5"/>
    <p:sldLayoutId id="2147485252" r:id="rId6"/>
    <p:sldLayoutId id="2147485253" r:id="rId7"/>
    <p:sldLayoutId id="2147485254" r:id="rId8"/>
    <p:sldLayoutId id="2147485255" r:id="rId9"/>
    <p:sldLayoutId id="2147485256" r:id="rId10"/>
  </p:sldLayoutIdLst>
  <p:timing>
    <p:tnLst>
      <p:par>
        <p:cTn xmlns:p14="http://schemas.microsoft.com/office/powerpoint/2010/main" id="1" dur="indefinite" restart="never" nodeType="tmRoot"/>
      </p:par>
    </p:tnLst>
  </p:timing>
  <p:hf hd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publicdomain/zero/1.0/" TargetMode="Externa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sepuplhs.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2242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Systems to cells</a:t>
            </a:r>
            <a:endParaRPr lang="en-US" dirty="0"/>
          </a:p>
        </p:txBody>
      </p:sp>
      <p:pic>
        <p:nvPicPr>
          <p:cNvPr id="6" name="Picture 5" descr="Screen shot 2015-01-12 at 4.21.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767" y="3066753"/>
            <a:ext cx="3359751" cy="3488266"/>
          </a:xfrm>
          <a:prstGeom prst="rect">
            <a:avLst/>
          </a:prstGeom>
        </p:spPr>
      </p:pic>
      <p:pic>
        <p:nvPicPr>
          <p:cNvPr id="7" name="Picture 6" descr="Screen shot 2015-01-12 at 4.22.2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9951" y="3066753"/>
            <a:ext cx="3352641" cy="3488266"/>
          </a:xfrm>
          <a:prstGeom prst="rect">
            <a:avLst/>
          </a:prstGeom>
        </p:spPr>
      </p:pic>
    </p:spTree>
    <p:extLst>
      <p:ext uri="{BB962C8B-B14F-4D97-AF65-F5344CB8AC3E}">
        <p14:creationId xmlns:p14="http://schemas.microsoft.com/office/powerpoint/2010/main" val="32682455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Complete procedure part </a:t>
            </a:r>
            <a:r>
              <a:rPr lang="en-US" dirty="0" smtClean="0"/>
              <a:t>B steps 10-14 </a:t>
            </a:r>
            <a:endParaRPr lang="en-US" dirty="0"/>
          </a:p>
          <a:p>
            <a:endParaRPr lang="en-US" dirty="0"/>
          </a:p>
        </p:txBody>
      </p:sp>
      <p:sp>
        <p:nvSpPr>
          <p:cNvPr id="4" name="Content Placeholder 3"/>
          <p:cNvSpPr>
            <a:spLocks noGrp="1"/>
          </p:cNvSpPr>
          <p:nvPr>
            <p:ph sz="quarter" idx="10"/>
          </p:nvPr>
        </p:nvSpPr>
        <p:spPr/>
        <p:txBody>
          <a:bodyPr/>
          <a:lstStyle/>
          <a:p>
            <a:r>
              <a:rPr lang="en-US" dirty="0" smtClean="0"/>
              <a:t>Be sure to listen to your group members.</a:t>
            </a:r>
            <a:endParaRPr lang="en-US" dirty="0"/>
          </a:p>
        </p:txBody>
      </p:sp>
    </p:spTree>
    <p:extLst>
      <p:ext uri="{BB962C8B-B14F-4D97-AF65-F5344CB8AC3E}">
        <p14:creationId xmlns:p14="http://schemas.microsoft.com/office/powerpoint/2010/main" val="17318665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Part C</a:t>
            </a:r>
            <a:endParaRPr lang="en-US" dirty="0"/>
          </a:p>
        </p:txBody>
      </p:sp>
      <p:sp>
        <p:nvSpPr>
          <p:cNvPr id="4" name="Content Placeholder 3"/>
          <p:cNvSpPr>
            <a:spLocks noGrp="1"/>
          </p:cNvSpPr>
          <p:nvPr>
            <p:ph sz="quarter" idx="10"/>
          </p:nvPr>
        </p:nvSpPr>
        <p:spPr/>
        <p:txBody>
          <a:bodyPr/>
          <a:lstStyle/>
          <a:p>
            <a:r>
              <a:rPr lang="en-US" dirty="0" smtClean="0"/>
              <a:t>Looking at your drawings from Part A, What is in the empty space?</a:t>
            </a:r>
          </a:p>
          <a:p>
            <a:endParaRPr lang="en-US" dirty="0"/>
          </a:p>
          <a:p>
            <a:r>
              <a:rPr lang="en-US" dirty="0" smtClean="0"/>
              <a:t>Share your thoughts with the class.</a:t>
            </a:r>
            <a:endParaRPr lang="en-US" dirty="0"/>
          </a:p>
        </p:txBody>
      </p:sp>
    </p:spTree>
    <p:extLst>
      <p:ext uri="{BB962C8B-B14F-4D97-AF65-F5344CB8AC3E}">
        <p14:creationId xmlns:p14="http://schemas.microsoft.com/office/powerpoint/2010/main" val="1118412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Complete procedure part </a:t>
            </a:r>
            <a:r>
              <a:rPr lang="en-US" dirty="0" smtClean="0"/>
              <a:t>C</a:t>
            </a:r>
            <a:endParaRPr lang="en-US" dirty="0"/>
          </a:p>
          <a:p>
            <a:endParaRPr lang="en-US" dirty="0"/>
          </a:p>
        </p:txBody>
      </p:sp>
      <p:pic>
        <p:nvPicPr>
          <p:cNvPr id="2" name="Picture 1"/>
          <p:cNvPicPr>
            <a:picLocks noChangeAspect="1"/>
          </p:cNvPicPr>
          <p:nvPr/>
        </p:nvPicPr>
        <p:blipFill>
          <a:blip r:embed="rId2"/>
          <a:stretch>
            <a:fillRect/>
          </a:stretch>
        </p:blipFill>
        <p:spPr>
          <a:xfrm>
            <a:off x="1807228" y="3100902"/>
            <a:ext cx="5741202" cy="3311478"/>
          </a:xfrm>
          <a:prstGeom prst="rect">
            <a:avLst/>
          </a:prstGeom>
        </p:spPr>
      </p:pic>
    </p:spTree>
    <p:extLst>
      <p:ext uri="{BB962C8B-B14F-4D97-AF65-F5344CB8AC3E}">
        <p14:creationId xmlns:p14="http://schemas.microsoft.com/office/powerpoint/2010/main" val="3425082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Complete procedure part D</a:t>
            </a:r>
          </a:p>
          <a:p>
            <a:endParaRPr lang="en-US" dirty="0"/>
          </a:p>
          <a:p>
            <a:endParaRPr lang="en-US" dirty="0"/>
          </a:p>
        </p:txBody>
      </p:sp>
      <p:pic>
        <p:nvPicPr>
          <p:cNvPr id="4" name="Picture 3"/>
          <p:cNvPicPr>
            <a:picLocks noChangeAspect="1"/>
          </p:cNvPicPr>
          <p:nvPr/>
        </p:nvPicPr>
        <p:blipFill>
          <a:blip r:embed="rId2"/>
          <a:stretch>
            <a:fillRect/>
          </a:stretch>
        </p:blipFill>
        <p:spPr>
          <a:xfrm>
            <a:off x="3565611" y="2914353"/>
            <a:ext cx="2857970" cy="3943647"/>
          </a:xfrm>
          <a:prstGeom prst="rect">
            <a:avLst/>
          </a:prstGeom>
        </p:spPr>
      </p:pic>
    </p:spTree>
    <p:extLst>
      <p:ext uri="{BB962C8B-B14F-4D97-AF65-F5344CB8AC3E}">
        <p14:creationId xmlns:p14="http://schemas.microsoft.com/office/powerpoint/2010/main" val="8168761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1</a:t>
            </a:r>
            <a:endParaRPr lang="en-US" dirty="0"/>
          </a:p>
        </p:txBody>
      </p:sp>
      <p:sp>
        <p:nvSpPr>
          <p:cNvPr id="8" name="Content Placeholder 7"/>
          <p:cNvSpPr>
            <a:spLocks noGrp="1"/>
          </p:cNvSpPr>
          <p:nvPr>
            <p:ph sz="quarter" idx="10"/>
          </p:nvPr>
        </p:nvSpPr>
        <p:spPr/>
        <p:txBody>
          <a:bodyPr/>
          <a:lstStyle/>
          <a:p>
            <a:pPr>
              <a:spcBef>
                <a:spcPts val="0"/>
              </a:spcBef>
            </a:pPr>
            <a:r>
              <a:rPr lang="en-US" dirty="0"/>
              <a:t>Look at the drawing that you made in Part A. List some structures </a:t>
            </a:r>
            <a:r>
              <a:rPr lang="en-US" dirty="0" smtClean="0"/>
              <a:t>or organs </a:t>
            </a:r>
            <a:r>
              <a:rPr lang="en-US" dirty="0"/>
              <a:t>that were not the right shape or size or were in the wrong </a:t>
            </a:r>
            <a:r>
              <a:rPr lang="en-US" dirty="0" smtClean="0"/>
              <a:t>place on </a:t>
            </a:r>
            <a:r>
              <a:rPr lang="en-US" dirty="0"/>
              <a:t>your original drawing. Explain how you would change them if </a:t>
            </a:r>
            <a:r>
              <a:rPr lang="en-US" dirty="0" smtClean="0"/>
              <a:t>you could </a:t>
            </a:r>
            <a:r>
              <a:rPr lang="en-US" dirty="0"/>
              <a:t>redraw the diagram.</a:t>
            </a:r>
          </a:p>
        </p:txBody>
      </p:sp>
    </p:spTree>
    <p:extLst>
      <p:ext uri="{BB962C8B-B14F-4D97-AF65-F5344CB8AC3E}">
        <p14:creationId xmlns:p14="http://schemas.microsoft.com/office/powerpoint/2010/main" val="20711626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2</a:t>
            </a:r>
            <a:endParaRPr lang="en-US" dirty="0"/>
          </a:p>
        </p:txBody>
      </p:sp>
      <p:sp>
        <p:nvSpPr>
          <p:cNvPr id="8" name="Content Placeholder 7"/>
          <p:cNvSpPr>
            <a:spLocks noGrp="1"/>
          </p:cNvSpPr>
          <p:nvPr>
            <p:ph sz="quarter" idx="10"/>
          </p:nvPr>
        </p:nvSpPr>
        <p:spPr/>
        <p:txBody>
          <a:bodyPr/>
          <a:lstStyle/>
          <a:p>
            <a:pPr>
              <a:spcBef>
                <a:spcPts val="0"/>
              </a:spcBef>
            </a:pPr>
            <a:r>
              <a:rPr lang="en-US" dirty="0"/>
              <a:t>Look at the questions that you recorded in your science notebook </a:t>
            </a:r>
            <a:r>
              <a:rPr lang="en-US" dirty="0" smtClean="0"/>
              <a:t>after Part </a:t>
            </a:r>
            <a:r>
              <a:rPr lang="en-US" dirty="0"/>
              <a:t>A. Answer all of the questions that you can answer. Discuss </a:t>
            </a:r>
            <a:r>
              <a:rPr lang="en-US" dirty="0" smtClean="0"/>
              <a:t>with your </a:t>
            </a:r>
            <a:r>
              <a:rPr lang="en-US" dirty="0"/>
              <a:t>group any that you are still not sure about.</a:t>
            </a:r>
          </a:p>
        </p:txBody>
      </p:sp>
    </p:spTree>
    <p:extLst>
      <p:ext uri="{BB962C8B-B14F-4D97-AF65-F5344CB8AC3E}">
        <p14:creationId xmlns:p14="http://schemas.microsoft.com/office/powerpoint/2010/main" val="38968717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3</a:t>
            </a:r>
            <a:endParaRPr lang="en-US" dirty="0"/>
          </a:p>
        </p:txBody>
      </p:sp>
      <p:sp>
        <p:nvSpPr>
          <p:cNvPr id="8" name="Content Placeholder 7"/>
          <p:cNvSpPr>
            <a:spLocks noGrp="1"/>
          </p:cNvSpPr>
          <p:nvPr>
            <p:ph sz="quarter" idx="10"/>
          </p:nvPr>
        </p:nvSpPr>
        <p:spPr/>
        <p:txBody>
          <a:bodyPr/>
          <a:lstStyle/>
          <a:p>
            <a:pPr>
              <a:spcBef>
                <a:spcPts val="0"/>
              </a:spcBef>
            </a:pPr>
            <a:r>
              <a:rPr lang="en-US" dirty="0"/>
              <a:t>The liver is the largest internal organ of </a:t>
            </a:r>
            <a:r>
              <a:rPr lang="en-US" dirty="0" smtClean="0"/>
              <a:t>the human </a:t>
            </a:r>
            <a:r>
              <a:rPr lang="en-US" dirty="0"/>
              <a:t>body. Was </a:t>
            </a:r>
            <a:r>
              <a:rPr lang="en-US" dirty="0" smtClean="0"/>
              <a:t>the liver </a:t>
            </a:r>
            <a:r>
              <a:rPr lang="en-US" dirty="0"/>
              <a:t>the largest organ in your clay model? Do you think that the </a:t>
            </a:r>
            <a:r>
              <a:rPr lang="en-US" dirty="0" smtClean="0"/>
              <a:t>other organs </a:t>
            </a:r>
            <a:r>
              <a:rPr lang="en-US" dirty="0"/>
              <a:t>you modeled in the clay were accurate in size? Why or why not?</a:t>
            </a:r>
          </a:p>
        </p:txBody>
      </p:sp>
    </p:spTree>
    <p:extLst>
      <p:ext uri="{BB962C8B-B14F-4D97-AF65-F5344CB8AC3E}">
        <p14:creationId xmlns:p14="http://schemas.microsoft.com/office/powerpoint/2010/main" val="37435719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4</a:t>
            </a:r>
            <a:endParaRPr lang="en-US" dirty="0"/>
          </a:p>
        </p:txBody>
      </p:sp>
      <p:sp>
        <p:nvSpPr>
          <p:cNvPr id="8" name="Content Placeholder 7"/>
          <p:cNvSpPr>
            <a:spLocks noGrp="1"/>
          </p:cNvSpPr>
          <p:nvPr>
            <p:ph sz="quarter" idx="10"/>
          </p:nvPr>
        </p:nvSpPr>
        <p:spPr/>
        <p:txBody>
          <a:bodyPr/>
          <a:lstStyle/>
          <a:p>
            <a:r>
              <a:rPr lang="en-US" dirty="0"/>
              <a:t>What are some of the limitations of the </a:t>
            </a:r>
            <a:r>
              <a:rPr lang="en-US" dirty="0" smtClean="0"/>
              <a:t>clay model </a:t>
            </a:r>
            <a:r>
              <a:rPr lang="en-US" dirty="0"/>
              <a:t>you made of </a:t>
            </a:r>
            <a:r>
              <a:rPr lang="en-US" dirty="0" smtClean="0"/>
              <a:t>the human </a:t>
            </a:r>
            <a:r>
              <a:rPr lang="en-US" dirty="0"/>
              <a:t>body in Part C?</a:t>
            </a:r>
          </a:p>
        </p:txBody>
      </p:sp>
    </p:spTree>
    <p:extLst>
      <p:ext uri="{BB962C8B-B14F-4D97-AF65-F5344CB8AC3E}">
        <p14:creationId xmlns:p14="http://schemas.microsoft.com/office/powerpoint/2010/main" val="18229685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5</a:t>
            </a:r>
            <a:endParaRPr lang="en-US" dirty="0"/>
          </a:p>
        </p:txBody>
      </p:sp>
      <p:sp>
        <p:nvSpPr>
          <p:cNvPr id="8" name="Content Placeholder 7"/>
          <p:cNvSpPr>
            <a:spLocks noGrp="1"/>
          </p:cNvSpPr>
          <p:nvPr>
            <p:ph sz="quarter" idx="10"/>
          </p:nvPr>
        </p:nvSpPr>
        <p:spPr/>
        <p:txBody>
          <a:bodyPr/>
          <a:lstStyle/>
          <a:p>
            <a:r>
              <a:rPr lang="en-US" dirty="0"/>
              <a:t>Prepare a table with headings as shown below. Fill in the first </a:t>
            </a:r>
            <a:r>
              <a:rPr lang="en-US" dirty="0" smtClean="0"/>
              <a:t>column with </a:t>
            </a:r>
            <a:r>
              <a:rPr lang="en-US" dirty="0"/>
              <a:t>the organs </a:t>
            </a:r>
            <a:r>
              <a:rPr lang="en-US" dirty="0" smtClean="0"/>
              <a:t>or structures </a:t>
            </a:r>
            <a:r>
              <a:rPr lang="en-US" dirty="0"/>
              <a:t>listed in Table 1.</a:t>
            </a:r>
          </a:p>
        </p:txBody>
      </p:sp>
      <p:pic>
        <p:nvPicPr>
          <p:cNvPr id="2" name="Picture 1"/>
          <p:cNvPicPr>
            <a:picLocks noChangeAspect="1"/>
          </p:cNvPicPr>
          <p:nvPr/>
        </p:nvPicPr>
        <p:blipFill>
          <a:blip r:embed="rId2"/>
          <a:stretch>
            <a:fillRect/>
          </a:stretch>
        </p:blipFill>
        <p:spPr>
          <a:xfrm>
            <a:off x="1948671" y="4232610"/>
            <a:ext cx="5768678" cy="2115352"/>
          </a:xfrm>
          <a:prstGeom prst="rect">
            <a:avLst/>
          </a:prstGeom>
        </p:spPr>
      </p:pic>
    </p:spTree>
    <p:extLst>
      <p:ext uri="{BB962C8B-B14F-4D97-AF65-F5344CB8AC3E}">
        <p14:creationId xmlns:p14="http://schemas.microsoft.com/office/powerpoint/2010/main" val="11380140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U+2197.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497" y="5486750"/>
            <a:ext cx="105642" cy="10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6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5</a:t>
            </a:r>
            <a:endParaRPr lang="en-US" dirty="0"/>
          </a:p>
        </p:txBody>
      </p:sp>
      <p:sp>
        <p:nvSpPr>
          <p:cNvPr id="8" name="Content Placeholder 7"/>
          <p:cNvSpPr>
            <a:spLocks noGrp="1"/>
          </p:cNvSpPr>
          <p:nvPr>
            <p:ph sz="quarter" idx="10"/>
          </p:nvPr>
        </p:nvSpPr>
        <p:spPr/>
        <p:txBody>
          <a:bodyPr/>
          <a:lstStyle/>
          <a:p>
            <a:r>
              <a:rPr lang="en-US" dirty="0"/>
              <a:t>a. In the second column of your table, identify the system </a:t>
            </a:r>
            <a:r>
              <a:rPr lang="en-US" dirty="0" smtClean="0"/>
              <a:t>that matches </a:t>
            </a:r>
            <a:r>
              <a:rPr lang="en-US" dirty="0"/>
              <a:t>each organ or structure. For example, the stomach is a </a:t>
            </a:r>
            <a:r>
              <a:rPr lang="en-US" dirty="0" smtClean="0"/>
              <a:t>part of </a:t>
            </a:r>
            <a:r>
              <a:rPr lang="en-US" dirty="0"/>
              <a:t>the digestive system.</a:t>
            </a:r>
          </a:p>
          <a:p>
            <a:r>
              <a:rPr lang="en-US" dirty="0"/>
              <a:t>b. In the third column of your table, identify the function of each </a:t>
            </a:r>
            <a:r>
              <a:rPr lang="en-US" dirty="0" smtClean="0"/>
              <a:t>of the </a:t>
            </a:r>
            <a:r>
              <a:rPr lang="en-US" dirty="0"/>
              <a:t>systems you mentioned in 5a.</a:t>
            </a:r>
          </a:p>
        </p:txBody>
      </p:sp>
    </p:spTree>
    <p:extLst>
      <p:ext uri="{BB962C8B-B14F-4D97-AF65-F5344CB8AC3E}">
        <p14:creationId xmlns:p14="http://schemas.microsoft.com/office/powerpoint/2010/main" val="26183850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6</a:t>
            </a:r>
            <a:endParaRPr lang="en-US" dirty="0"/>
          </a:p>
        </p:txBody>
      </p:sp>
      <p:sp>
        <p:nvSpPr>
          <p:cNvPr id="8" name="Content Placeholder 7"/>
          <p:cNvSpPr>
            <a:spLocks noGrp="1"/>
          </p:cNvSpPr>
          <p:nvPr>
            <p:ph sz="quarter" idx="10"/>
          </p:nvPr>
        </p:nvSpPr>
        <p:spPr/>
        <p:txBody>
          <a:bodyPr/>
          <a:lstStyle/>
          <a:p>
            <a:pPr>
              <a:spcBef>
                <a:spcPts val="0"/>
              </a:spcBef>
            </a:pPr>
            <a:r>
              <a:rPr lang="en-US" dirty="0"/>
              <a:t>Imagine a younger student did not understand the difference </a:t>
            </a:r>
            <a:r>
              <a:rPr lang="en-US" dirty="0" smtClean="0"/>
              <a:t>between the </a:t>
            </a:r>
            <a:r>
              <a:rPr lang="en-US" dirty="0"/>
              <a:t>body’s organs and systems. Explain the relationship in a way that a</a:t>
            </a:r>
          </a:p>
          <a:p>
            <a:pPr>
              <a:spcBef>
                <a:spcPts val="0"/>
              </a:spcBef>
            </a:pPr>
            <a:r>
              <a:rPr lang="en-US" dirty="0"/>
              <a:t>younger student could understand.</a:t>
            </a:r>
          </a:p>
        </p:txBody>
      </p:sp>
    </p:spTree>
    <p:extLst>
      <p:ext uri="{BB962C8B-B14F-4D97-AF65-F5344CB8AC3E}">
        <p14:creationId xmlns:p14="http://schemas.microsoft.com/office/powerpoint/2010/main" val="1137569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7</a:t>
            </a:r>
            <a:endParaRPr lang="en-US" dirty="0"/>
          </a:p>
        </p:txBody>
      </p:sp>
      <p:sp>
        <p:nvSpPr>
          <p:cNvPr id="8" name="Content Placeholder 7"/>
          <p:cNvSpPr>
            <a:spLocks noGrp="1"/>
          </p:cNvSpPr>
          <p:nvPr>
            <p:ph sz="quarter" idx="10"/>
          </p:nvPr>
        </p:nvSpPr>
        <p:spPr/>
        <p:txBody>
          <a:bodyPr/>
          <a:lstStyle/>
          <a:p>
            <a:r>
              <a:rPr lang="en-US" dirty="0"/>
              <a:t>Reflection: What new things have you learned about the human </a:t>
            </a:r>
            <a:r>
              <a:rPr lang="en-US" dirty="0" smtClean="0"/>
              <a:t>body in </a:t>
            </a:r>
            <a:r>
              <a:rPr lang="en-US" dirty="0"/>
              <a:t>this activity?</a:t>
            </a:r>
          </a:p>
        </p:txBody>
      </p:sp>
    </p:spTree>
    <p:extLst>
      <p:ext uri="{BB962C8B-B14F-4D97-AF65-F5344CB8AC3E}">
        <p14:creationId xmlns:p14="http://schemas.microsoft.com/office/powerpoint/2010/main" val="16610684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What do you know about the organs and systems of the human body?</a:t>
            </a:r>
          </a:p>
          <a:p>
            <a:endParaRPr lang="en-US" dirty="0"/>
          </a:p>
        </p:txBody>
      </p:sp>
      <p:pic>
        <p:nvPicPr>
          <p:cNvPr id="3" name="Picture 2"/>
          <p:cNvPicPr>
            <a:picLocks noChangeAspect="1"/>
          </p:cNvPicPr>
          <p:nvPr/>
        </p:nvPicPr>
        <p:blipFill>
          <a:blip r:embed="rId2"/>
          <a:stretch>
            <a:fillRect/>
          </a:stretch>
        </p:blipFill>
        <p:spPr>
          <a:xfrm>
            <a:off x="2349500" y="3517900"/>
            <a:ext cx="4445000" cy="2971800"/>
          </a:xfrm>
          <a:prstGeom prst="rect">
            <a:avLst/>
          </a:prstGeom>
        </p:spPr>
      </p:pic>
    </p:spTree>
    <p:extLst>
      <p:ext uri="{BB962C8B-B14F-4D97-AF65-F5344CB8AC3E}">
        <p14:creationId xmlns:p14="http://schemas.microsoft.com/office/powerpoint/2010/main" val="39031031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b="1" dirty="0" smtClean="0"/>
              <a:t>Cardiovascular system </a:t>
            </a:r>
            <a:r>
              <a:rPr lang="en-US" dirty="0" smtClean="0"/>
              <a:t>- </a:t>
            </a:r>
            <a:r>
              <a:rPr lang="en-US" dirty="0"/>
              <a:t>Closed circulatory system</a:t>
            </a:r>
            <a:r>
              <a:rPr lang="en-US" dirty="0" smtClean="0"/>
              <a:t>, characteristic </a:t>
            </a:r>
            <a:r>
              <a:rPr lang="en-US" dirty="0"/>
              <a:t>of vertebrates, </a:t>
            </a:r>
            <a:r>
              <a:rPr lang="en-US" dirty="0" smtClean="0"/>
              <a:t>that includes </a:t>
            </a:r>
            <a:r>
              <a:rPr lang="en-US" dirty="0"/>
              <a:t>one or </a:t>
            </a:r>
            <a:r>
              <a:rPr lang="en-US" dirty="0" smtClean="0"/>
              <a:t>more hearts </a:t>
            </a:r>
            <a:r>
              <a:rPr lang="en-US" dirty="0"/>
              <a:t>and a branching network of arteries, capillaries</a:t>
            </a:r>
            <a:r>
              <a:rPr lang="en-US" dirty="0" smtClean="0"/>
              <a:t>, and </a:t>
            </a:r>
            <a:r>
              <a:rPr lang="en-US" dirty="0"/>
              <a:t>veins.</a:t>
            </a:r>
            <a:endParaRPr lang="en-US" b="1" dirty="0"/>
          </a:p>
          <a:p>
            <a:endParaRPr lang="en-US" b="1" dirty="0" smtClean="0"/>
          </a:p>
          <a:p>
            <a:r>
              <a:rPr lang="en-US" b="1" dirty="0" smtClean="0"/>
              <a:t>Cell </a:t>
            </a:r>
            <a:r>
              <a:rPr lang="en-US" dirty="0" smtClean="0"/>
              <a:t>- </a:t>
            </a:r>
            <a:r>
              <a:rPr lang="en-US" dirty="0"/>
              <a:t>The smallest structural unit enclosed by a </a:t>
            </a:r>
            <a:r>
              <a:rPr lang="en-US" dirty="0" smtClean="0"/>
              <a:t>membrane that </a:t>
            </a:r>
            <a:r>
              <a:rPr lang="en-US" dirty="0"/>
              <a:t>makes up all living organisms</a:t>
            </a:r>
            <a:r>
              <a:rPr lang="en-US" dirty="0" smtClean="0"/>
              <a:t>.</a:t>
            </a:r>
            <a:endParaRPr lang="en-US" b="1" dirty="0"/>
          </a:p>
        </p:txBody>
      </p:sp>
    </p:spTree>
    <p:extLst>
      <p:ext uri="{BB962C8B-B14F-4D97-AF65-F5344CB8AC3E}">
        <p14:creationId xmlns:p14="http://schemas.microsoft.com/office/powerpoint/2010/main" val="36868654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b="1" dirty="0"/>
              <a:t>Digestive </a:t>
            </a:r>
            <a:r>
              <a:rPr lang="en-US" b="1" dirty="0" smtClean="0"/>
              <a:t>system </a:t>
            </a:r>
            <a:r>
              <a:rPr lang="en-US" dirty="0" smtClean="0"/>
              <a:t>- </a:t>
            </a:r>
            <a:r>
              <a:rPr lang="en-US" dirty="0"/>
              <a:t>An integrated system consisting </a:t>
            </a:r>
            <a:r>
              <a:rPr lang="en-US" dirty="0" smtClean="0"/>
              <a:t>of specialized </a:t>
            </a:r>
            <a:r>
              <a:rPr lang="en-US" dirty="0"/>
              <a:t>organs responsible for the ingestion</a:t>
            </a:r>
            <a:r>
              <a:rPr lang="en-US" dirty="0" smtClean="0"/>
              <a:t>, digestion</a:t>
            </a:r>
            <a:r>
              <a:rPr lang="en-US" dirty="0"/>
              <a:t>, and absorption of food.</a:t>
            </a:r>
            <a:endParaRPr lang="en-US" b="1" dirty="0"/>
          </a:p>
          <a:p>
            <a:endParaRPr lang="en-US" b="1" dirty="0" smtClean="0"/>
          </a:p>
          <a:p>
            <a:r>
              <a:rPr lang="en-US" b="1" dirty="0" smtClean="0"/>
              <a:t>Excretory system </a:t>
            </a:r>
            <a:r>
              <a:rPr lang="en-US" dirty="0" smtClean="0"/>
              <a:t>- </a:t>
            </a:r>
            <a:r>
              <a:rPr lang="en-US" dirty="0"/>
              <a:t>An integrated system consisting </a:t>
            </a:r>
            <a:r>
              <a:rPr lang="en-US" dirty="0" smtClean="0"/>
              <a:t>of specialized </a:t>
            </a:r>
            <a:r>
              <a:rPr lang="en-US" dirty="0"/>
              <a:t>organs responsible for the removal of </a:t>
            </a:r>
            <a:r>
              <a:rPr lang="en-US" dirty="0" smtClean="0"/>
              <a:t>excess or </a:t>
            </a:r>
            <a:r>
              <a:rPr lang="en-US" dirty="0"/>
              <a:t>harmful solutes, waste products, and excess water.</a:t>
            </a:r>
            <a:endParaRPr lang="en-US" b="1" dirty="0"/>
          </a:p>
          <a:p>
            <a:endParaRPr lang="en-US" dirty="0"/>
          </a:p>
          <a:p>
            <a:endParaRPr lang="en-US" dirty="0"/>
          </a:p>
        </p:txBody>
      </p:sp>
    </p:spTree>
    <p:extLst>
      <p:ext uri="{BB962C8B-B14F-4D97-AF65-F5344CB8AC3E}">
        <p14:creationId xmlns:p14="http://schemas.microsoft.com/office/powerpoint/2010/main" val="144768091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b="1" dirty="0" smtClean="0"/>
              <a:t>Function </a:t>
            </a:r>
            <a:r>
              <a:rPr lang="en-US" dirty="0" smtClean="0"/>
              <a:t>- </a:t>
            </a:r>
            <a:r>
              <a:rPr lang="en-US" dirty="0"/>
              <a:t>The specialized activities performed by a system</a:t>
            </a:r>
            <a:r>
              <a:rPr lang="en-US" dirty="0" smtClean="0"/>
              <a:t>, organ</a:t>
            </a:r>
            <a:r>
              <a:rPr lang="en-US" dirty="0"/>
              <a:t>, body part, or device.</a:t>
            </a:r>
            <a:endParaRPr lang="en-US" b="1" dirty="0"/>
          </a:p>
          <a:p>
            <a:endParaRPr lang="en-US" b="1" dirty="0" smtClean="0"/>
          </a:p>
          <a:p>
            <a:r>
              <a:rPr lang="en-US" b="1" dirty="0" smtClean="0"/>
              <a:t>Muscular system </a:t>
            </a:r>
            <a:r>
              <a:rPr lang="en-US" dirty="0" smtClean="0"/>
              <a:t>- </a:t>
            </a:r>
            <a:r>
              <a:rPr lang="en-US" dirty="0"/>
              <a:t>The system of muscles that help </a:t>
            </a:r>
            <a:r>
              <a:rPr lang="en-US" dirty="0" smtClean="0"/>
              <a:t>various parts </a:t>
            </a:r>
            <a:r>
              <a:rPr lang="en-US" dirty="0"/>
              <a:t>of the body to move.</a:t>
            </a:r>
            <a:endParaRPr lang="en-US" b="1" dirty="0"/>
          </a:p>
          <a:p>
            <a:endParaRPr lang="en-US" b="1" dirty="0" smtClean="0"/>
          </a:p>
          <a:p>
            <a:endParaRPr lang="en-US" dirty="0"/>
          </a:p>
        </p:txBody>
      </p:sp>
    </p:spTree>
    <p:extLst>
      <p:ext uri="{BB962C8B-B14F-4D97-AF65-F5344CB8AC3E}">
        <p14:creationId xmlns:p14="http://schemas.microsoft.com/office/powerpoint/2010/main" val="8048337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b="1" dirty="0"/>
              <a:t>Nervous </a:t>
            </a:r>
            <a:r>
              <a:rPr lang="en-US" b="1" dirty="0" smtClean="0"/>
              <a:t>system </a:t>
            </a:r>
            <a:r>
              <a:rPr lang="en-US" dirty="0" smtClean="0"/>
              <a:t>- </a:t>
            </a:r>
            <a:r>
              <a:rPr lang="en-US" dirty="0"/>
              <a:t>The body organ system in animals </a:t>
            </a:r>
            <a:r>
              <a:rPr lang="en-US" dirty="0" smtClean="0"/>
              <a:t>that coordinates </a:t>
            </a:r>
            <a:r>
              <a:rPr lang="en-US" dirty="0"/>
              <a:t>and controls the actions of internal </a:t>
            </a:r>
            <a:r>
              <a:rPr lang="en-US" dirty="0" smtClean="0"/>
              <a:t>organs and </a:t>
            </a:r>
            <a:r>
              <a:rPr lang="en-US" dirty="0"/>
              <a:t>body systems by receiving and processing </a:t>
            </a:r>
            <a:r>
              <a:rPr lang="en-US" dirty="0" smtClean="0"/>
              <a:t>sensory information </a:t>
            </a:r>
            <a:r>
              <a:rPr lang="en-US" dirty="0"/>
              <a:t>from the external environment, </a:t>
            </a:r>
            <a:r>
              <a:rPr lang="en-US" dirty="0" smtClean="0"/>
              <a:t>and coordinating </a:t>
            </a:r>
            <a:r>
              <a:rPr lang="en-US" dirty="0"/>
              <a:t>short-term reactions to these stimuli.</a:t>
            </a:r>
            <a:endParaRPr lang="en-US" b="1" dirty="0"/>
          </a:p>
          <a:p>
            <a:endParaRPr lang="en-US" b="1" dirty="0" smtClean="0"/>
          </a:p>
          <a:p>
            <a:endParaRPr lang="en-US" dirty="0"/>
          </a:p>
        </p:txBody>
      </p:sp>
    </p:spTree>
    <p:extLst>
      <p:ext uri="{BB962C8B-B14F-4D97-AF65-F5344CB8AC3E}">
        <p14:creationId xmlns:p14="http://schemas.microsoft.com/office/powerpoint/2010/main" val="219557815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b="1" dirty="0" smtClean="0"/>
              <a:t>Organ </a:t>
            </a:r>
            <a:r>
              <a:rPr lang="en-US" dirty="0" smtClean="0"/>
              <a:t>- </a:t>
            </a:r>
            <a:r>
              <a:rPr lang="en-US" dirty="0"/>
              <a:t>A collection of tissues which performs a </a:t>
            </a:r>
            <a:r>
              <a:rPr lang="en-US" dirty="0" smtClean="0"/>
              <a:t>particular function </a:t>
            </a:r>
            <a:r>
              <a:rPr lang="en-US" dirty="0"/>
              <a:t>or set of functions.</a:t>
            </a:r>
            <a:endParaRPr lang="en-US" b="1" dirty="0"/>
          </a:p>
          <a:p>
            <a:endParaRPr lang="en-US" b="1" dirty="0" smtClean="0"/>
          </a:p>
          <a:p>
            <a:r>
              <a:rPr lang="en-US" b="1" dirty="0" smtClean="0"/>
              <a:t>Reproductive system </a:t>
            </a:r>
            <a:r>
              <a:rPr lang="en-US" dirty="0" smtClean="0"/>
              <a:t>- </a:t>
            </a:r>
            <a:r>
              <a:rPr lang="en-US" dirty="0"/>
              <a:t>The system of organs and </a:t>
            </a:r>
            <a:r>
              <a:rPr lang="en-US" dirty="0" smtClean="0"/>
              <a:t>structures necessary </a:t>
            </a:r>
            <a:r>
              <a:rPr lang="en-US" dirty="0"/>
              <a:t>for sexual activity and the production </a:t>
            </a:r>
            <a:r>
              <a:rPr lang="en-US" dirty="0" smtClean="0"/>
              <a:t>of offspring.</a:t>
            </a:r>
            <a:endParaRPr lang="en-US" b="1" dirty="0"/>
          </a:p>
        </p:txBody>
      </p:sp>
    </p:spTree>
    <p:extLst>
      <p:ext uri="{BB962C8B-B14F-4D97-AF65-F5344CB8AC3E}">
        <p14:creationId xmlns:p14="http://schemas.microsoft.com/office/powerpoint/2010/main" val="6754160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b="1" dirty="0"/>
              <a:t>Respiratory </a:t>
            </a:r>
            <a:r>
              <a:rPr lang="en-US" b="1" dirty="0" smtClean="0"/>
              <a:t>system </a:t>
            </a:r>
            <a:r>
              <a:rPr lang="en-US" dirty="0" smtClean="0"/>
              <a:t>- </a:t>
            </a:r>
            <a:r>
              <a:rPr lang="en-US" dirty="0"/>
              <a:t>The system of organs that work </a:t>
            </a:r>
            <a:r>
              <a:rPr lang="en-US" dirty="0" smtClean="0"/>
              <a:t>together to </a:t>
            </a:r>
            <a:r>
              <a:rPr lang="en-US" dirty="0"/>
              <a:t>take oxygen into the body and to remove </a:t>
            </a:r>
            <a:r>
              <a:rPr lang="en-US" dirty="0" smtClean="0"/>
              <a:t>carbon dioxide </a:t>
            </a:r>
            <a:r>
              <a:rPr lang="en-US" dirty="0"/>
              <a:t>from the body.</a:t>
            </a:r>
            <a:endParaRPr lang="en-US" b="1" dirty="0"/>
          </a:p>
          <a:p>
            <a:endParaRPr lang="en-US" b="1" dirty="0" smtClean="0"/>
          </a:p>
          <a:p>
            <a:r>
              <a:rPr lang="en-US" b="1" dirty="0" smtClean="0"/>
              <a:t>Skeletal system </a:t>
            </a:r>
            <a:r>
              <a:rPr lang="en-US" dirty="0" smtClean="0"/>
              <a:t>- </a:t>
            </a:r>
            <a:r>
              <a:rPr lang="en-US" dirty="0"/>
              <a:t>The organ system consisting of bones</a:t>
            </a:r>
            <a:r>
              <a:rPr lang="en-US" dirty="0" smtClean="0"/>
              <a:t>, cartilage</a:t>
            </a:r>
            <a:r>
              <a:rPr lang="en-US" dirty="0"/>
              <a:t>, ligaments, and tendons that provide a rigid</a:t>
            </a:r>
            <a:r>
              <a:rPr lang="en-US" dirty="0" smtClean="0"/>
              <a:t>, supportive</a:t>
            </a:r>
            <a:r>
              <a:rPr lang="en-US" dirty="0"/>
              <a:t>, and protective structure for an organism.</a:t>
            </a:r>
            <a:endParaRPr lang="en-US" b="1" dirty="0"/>
          </a:p>
          <a:p>
            <a:endParaRPr lang="en-US" dirty="0"/>
          </a:p>
          <a:p>
            <a:endParaRPr lang="en-US" dirty="0"/>
          </a:p>
        </p:txBody>
      </p:sp>
    </p:spTree>
    <p:extLst>
      <p:ext uri="{BB962C8B-B14F-4D97-AF65-F5344CB8AC3E}">
        <p14:creationId xmlns:p14="http://schemas.microsoft.com/office/powerpoint/2010/main" val="20747978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14918" y="2340366"/>
            <a:ext cx="6876901" cy="4276725"/>
          </a:xfrm>
        </p:spPr>
        <p:txBody>
          <a:bodyPr numCol="2"/>
          <a:lstStyle/>
          <a:p>
            <a:r>
              <a:rPr lang="en-US" sz="2600" b="1" dirty="0"/>
              <a:t>cardiovascular system</a:t>
            </a:r>
          </a:p>
          <a:p>
            <a:r>
              <a:rPr lang="en-US" sz="2600" b="1" dirty="0"/>
              <a:t>cell</a:t>
            </a:r>
          </a:p>
          <a:p>
            <a:r>
              <a:rPr lang="en-US" sz="2600" b="1" dirty="0"/>
              <a:t>digestive system</a:t>
            </a:r>
          </a:p>
          <a:p>
            <a:r>
              <a:rPr lang="en-US" sz="2600" b="1" dirty="0"/>
              <a:t>excretory system</a:t>
            </a:r>
          </a:p>
          <a:p>
            <a:r>
              <a:rPr lang="en-US" sz="2600" b="1" dirty="0"/>
              <a:t>function</a:t>
            </a:r>
          </a:p>
          <a:p>
            <a:r>
              <a:rPr lang="en-US" sz="2600" b="1" dirty="0"/>
              <a:t>muscular system</a:t>
            </a:r>
          </a:p>
          <a:p>
            <a:r>
              <a:rPr lang="en-US" sz="2600" b="1" dirty="0"/>
              <a:t>nervous system</a:t>
            </a:r>
          </a:p>
          <a:p>
            <a:r>
              <a:rPr lang="en-US" sz="2600" b="1" dirty="0"/>
              <a:t>organ</a:t>
            </a:r>
          </a:p>
          <a:p>
            <a:r>
              <a:rPr lang="en-US" sz="2600" b="1" dirty="0"/>
              <a:t>reproductive system</a:t>
            </a:r>
          </a:p>
          <a:p>
            <a:r>
              <a:rPr lang="en-US" sz="2600" b="1" dirty="0"/>
              <a:t>respiratory system</a:t>
            </a:r>
          </a:p>
          <a:p>
            <a:r>
              <a:rPr lang="en-US" sz="2600" b="1" dirty="0"/>
              <a:t>skeletal system</a:t>
            </a:r>
          </a:p>
          <a:p>
            <a:r>
              <a:rPr lang="en-US" sz="2600" b="1" dirty="0"/>
              <a:t>structure</a:t>
            </a:r>
          </a:p>
          <a:p>
            <a:r>
              <a:rPr lang="en-US" sz="2600" b="1" dirty="0"/>
              <a:t>system (body system)</a:t>
            </a:r>
          </a:p>
          <a:p>
            <a:r>
              <a:rPr lang="en-US" sz="2600" b="1" dirty="0"/>
              <a:t>tissue</a:t>
            </a:r>
            <a:endParaRPr lang="en-US" sz="2600" dirty="0"/>
          </a:p>
        </p:txBody>
      </p:sp>
    </p:spTree>
    <p:extLst>
      <p:ext uri="{BB962C8B-B14F-4D97-AF65-F5344CB8AC3E}">
        <p14:creationId xmlns:p14="http://schemas.microsoft.com/office/powerpoint/2010/main" val="142829989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b="1" dirty="0" smtClean="0"/>
              <a:t>Structure </a:t>
            </a:r>
            <a:r>
              <a:rPr lang="en-US" dirty="0" smtClean="0"/>
              <a:t>- </a:t>
            </a:r>
            <a:r>
              <a:rPr lang="en-US" dirty="0"/>
              <a:t>The way that an organ or body part is made up</a:t>
            </a:r>
            <a:r>
              <a:rPr lang="en-US" dirty="0" smtClean="0"/>
              <a:t>, including </a:t>
            </a:r>
            <a:r>
              <a:rPr lang="en-US" dirty="0"/>
              <a:t>its shape and the types of tissues or </a:t>
            </a:r>
            <a:r>
              <a:rPr lang="en-US" dirty="0" smtClean="0"/>
              <a:t>other substructures </a:t>
            </a:r>
            <a:r>
              <a:rPr lang="en-US" dirty="0"/>
              <a:t>that form it.</a:t>
            </a:r>
            <a:endParaRPr lang="en-US" b="1" dirty="0"/>
          </a:p>
          <a:p>
            <a:endParaRPr lang="en-US" b="1" dirty="0" smtClean="0"/>
          </a:p>
          <a:p>
            <a:r>
              <a:rPr lang="en-US" b="1" dirty="0" smtClean="0"/>
              <a:t>System </a:t>
            </a:r>
            <a:r>
              <a:rPr lang="en-US" b="1" dirty="0"/>
              <a:t>(body system</a:t>
            </a:r>
            <a:r>
              <a:rPr lang="en-US" b="1" dirty="0" smtClean="0"/>
              <a:t>) </a:t>
            </a:r>
            <a:r>
              <a:rPr lang="en-US" dirty="0" smtClean="0"/>
              <a:t>- </a:t>
            </a:r>
            <a:r>
              <a:rPr lang="en-US" dirty="0"/>
              <a:t>A group of organs that work </a:t>
            </a:r>
            <a:r>
              <a:rPr lang="en-US" dirty="0" smtClean="0"/>
              <a:t>together to </a:t>
            </a:r>
            <a:r>
              <a:rPr lang="en-US" dirty="0"/>
              <a:t>perform a specific function.</a:t>
            </a:r>
            <a:endParaRPr lang="en-US" b="1" dirty="0"/>
          </a:p>
          <a:p>
            <a:endParaRPr lang="en-US" dirty="0"/>
          </a:p>
        </p:txBody>
      </p:sp>
    </p:spTree>
    <p:extLst>
      <p:ext uri="{BB962C8B-B14F-4D97-AF65-F5344CB8AC3E}">
        <p14:creationId xmlns:p14="http://schemas.microsoft.com/office/powerpoint/2010/main" val="360432827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b="1" dirty="0" smtClean="0"/>
              <a:t>Tissue </a:t>
            </a:r>
            <a:r>
              <a:rPr lang="en-US" dirty="0" smtClean="0"/>
              <a:t>- </a:t>
            </a:r>
            <a:r>
              <a:rPr lang="en-US" dirty="0"/>
              <a:t>A group of similar cells and cellular material </a:t>
            </a:r>
            <a:r>
              <a:rPr lang="en-US" dirty="0" smtClean="0"/>
              <a:t>that perform </a:t>
            </a:r>
            <a:r>
              <a:rPr lang="en-US" dirty="0"/>
              <a:t>a particular function.</a:t>
            </a:r>
          </a:p>
          <a:p>
            <a:endParaRPr lang="en-US" dirty="0"/>
          </a:p>
        </p:txBody>
      </p:sp>
    </p:spTree>
    <p:extLst>
      <p:ext uri="{BB962C8B-B14F-4D97-AF65-F5344CB8AC3E}">
        <p14:creationId xmlns:p14="http://schemas.microsoft.com/office/powerpoint/2010/main" val="286764215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Human body systems</a:t>
            </a:r>
            <a:endParaRPr lang="en-US" dirty="0"/>
          </a:p>
        </p:txBody>
      </p:sp>
      <p:sp>
        <p:nvSpPr>
          <p:cNvPr id="4" name="Content Placeholder 3"/>
          <p:cNvSpPr>
            <a:spLocks noGrp="1"/>
          </p:cNvSpPr>
          <p:nvPr>
            <p:ph sz="quarter" idx="10"/>
          </p:nvPr>
        </p:nvSpPr>
        <p:spPr/>
        <p:txBody>
          <a:bodyPr/>
          <a:lstStyle/>
          <a:p>
            <a:r>
              <a:rPr lang="en-US" dirty="0"/>
              <a:t>Find out more about the human body and its systems on the </a:t>
            </a:r>
            <a:r>
              <a:rPr lang="en-US" i="1" dirty="0"/>
              <a:t>Issues and </a:t>
            </a:r>
            <a:r>
              <a:rPr lang="en-US" i="1" dirty="0" smtClean="0"/>
              <a:t>Life Science </a:t>
            </a:r>
            <a:r>
              <a:rPr lang="en-US" dirty="0"/>
              <a:t>page of the SEPUP website</a:t>
            </a:r>
            <a:r>
              <a:rPr lang="en-US" dirty="0" smtClean="0"/>
              <a:t>.</a:t>
            </a:r>
          </a:p>
          <a:p>
            <a:endParaRPr lang="en-US" dirty="0"/>
          </a:p>
          <a:p>
            <a:r>
              <a:rPr lang="en-US" dirty="0" err="1" smtClean="0">
                <a:hlinkClick r:id="rId2"/>
              </a:rPr>
              <a:t>www.sepuplhs.org</a:t>
            </a:r>
            <a:endParaRPr lang="en-US" dirty="0"/>
          </a:p>
        </p:txBody>
      </p:sp>
    </p:spTree>
    <p:extLst>
      <p:ext uri="{BB962C8B-B14F-4D97-AF65-F5344CB8AC3E}">
        <p14:creationId xmlns:p14="http://schemas.microsoft.com/office/powerpoint/2010/main" val="33716863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Brainstorm</a:t>
            </a:r>
            <a:endParaRPr lang="en-US" dirty="0"/>
          </a:p>
        </p:txBody>
      </p:sp>
      <p:sp>
        <p:nvSpPr>
          <p:cNvPr id="3" name="Content Placeholder 2"/>
          <p:cNvSpPr>
            <a:spLocks noGrp="1"/>
          </p:cNvSpPr>
          <p:nvPr>
            <p:ph sz="quarter" idx="10"/>
          </p:nvPr>
        </p:nvSpPr>
        <p:spPr/>
        <p:txBody>
          <a:bodyPr/>
          <a:lstStyle/>
          <a:p>
            <a:r>
              <a:rPr lang="en-US" dirty="0" smtClean="0"/>
              <a:t>Take one minute to brainstorm a list of organs that are found in the human body.</a:t>
            </a:r>
          </a:p>
          <a:p>
            <a:endParaRPr lang="en-US" dirty="0"/>
          </a:p>
          <a:p>
            <a:r>
              <a:rPr lang="en-US" dirty="0" smtClean="0"/>
              <a:t>Record your list in your notebook.</a:t>
            </a:r>
            <a:endParaRPr lang="en-US" dirty="0"/>
          </a:p>
        </p:txBody>
      </p:sp>
    </p:spTree>
    <p:extLst>
      <p:ext uri="{BB962C8B-B14F-4D97-AF65-F5344CB8AC3E}">
        <p14:creationId xmlns:p14="http://schemas.microsoft.com/office/powerpoint/2010/main" val="12162492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Read the introduction and look for key ideas</a:t>
            </a:r>
            <a:endParaRPr lang="en-US" dirty="0"/>
          </a:p>
        </p:txBody>
      </p:sp>
      <p:pic>
        <p:nvPicPr>
          <p:cNvPr id="3" name="Picture 2"/>
          <p:cNvPicPr>
            <a:picLocks noChangeAspect="1"/>
          </p:cNvPicPr>
          <p:nvPr/>
        </p:nvPicPr>
        <p:blipFill>
          <a:blip r:embed="rId2"/>
          <a:stretch>
            <a:fillRect/>
          </a:stretch>
        </p:blipFill>
        <p:spPr>
          <a:xfrm>
            <a:off x="2349500" y="3263900"/>
            <a:ext cx="4445000" cy="2971800"/>
          </a:xfrm>
          <a:prstGeom prst="rect">
            <a:avLst/>
          </a:prstGeom>
        </p:spPr>
      </p:pic>
    </p:spTree>
    <p:extLst>
      <p:ext uri="{BB962C8B-B14F-4D97-AF65-F5344CB8AC3E}">
        <p14:creationId xmlns:p14="http://schemas.microsoft.com/office/powerpoint/2010/main" val="20628017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What do you know about the organs and systems of the human body?</a:t>
            </a:r>
          </a:p>
        </p:txBody>
      </p:sp>
      <p:pic>
        <p:nvPicPr>
          <p:cNvPr id="3" name="Picture 2"/>
          <p:cNvPicPr>
            <a:picLocks noChangeAspect="1"/>
          </p:cNvPicPr>
          <p:nvPr/>
        </p:nvPicPr>
        <p:blipFill>
          <a:blip r:embed="rId2"/>
          <a:stretch>
            <a:fillRect/>
          </a:stretch>
        </p:blipFill>
        <p:spPr>
          <a:xfrm>
            <a:off x="3488267" y="3449532"/>
            <a:ext cx="2269066" cy="3408468"/>
          </a:xfrm>
          <a:prstGeom prst="rect">
            <a:avLst/>
          </a:prstGeom>
        </p:spPr>
      </p:pic>
    </p:spTree>
    <p:extLst>
      <p:ext uri="{BB962C8B-B14F-4D97-AF65-F5344CB8AC3E}">
        <p14:creationId xmlns:p14="http://schemas.microsoft.com/office/powerpoint/2010/main" val="38187905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Organs	</a:t>
            </a:r>
            <a:endParaRPr lang="en-US" dirty="0"/>
          </a:p>
        </p:txBody>
      </p:sp>
      <p:sp>
        <p:nvSpPr>
          <p:cNvPr id="3" name="Content Placeholder 2"/>
          <p:cNvSpPr>
            <a:spLocks noGrp="1"/>
          </p:cNvSpPr>
          <p:nvPr>
            <p:ph sz="quarter" idx="10"/>
          </p:nvPr>
        </p:nvSpPr>
        <p:spPr/>
        <p:txBody>
          <a:bodyPr/>
          <a:lstStyle/>
          <a:p>
            <a:r>
              <a:rPr lang="en-US" dirty="0" smtClean="0"/>
              <a:t>Organs of the body have specialized structures for performing their specific functions.</a:t>
            </a:r>
            <a:endParaRPr lang="en-US" dirty="0"/>
          </a:p>
        </p:txBody>
      </p:sp>
    </p:spTree>
    <p:extLst>
      <p:ext uri="{BB962C8B-B14F-4D97-AF65-F5344CB8AC3E}">
        <p14:creationId xmlns:p14="http://schemas.microsoft.com/office/powerpoint/2010/main" val="13837520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Complete procedure part A </a:t>
            </a:r>
            <a:endParaRPr lang="en-US" dirty="0"/>
          </a:p>
        </p:txBody>
      </p:sp>
      <p:sp>
        <p:nvSpPr>
          <p:cNvPr id="4" name="Content Placeholder 3"/>
          <p:cNvSpPr>
            <a:spLocks noGrp="1"/>
          </p:cNvSpPr>
          <p:nvPr>
            <p:ph sz="quarter" idx="10"/>
          </p:nvPr>
        </p:nvSpPr>
        <p:spPr/>
        <p:txBody>
          <a:bodyPr/>
          <a:lstStyle/>
          <a:p>
            <a:r>
              <a:rPr lang="en-US" dirty="0" smtClean="0"/>
              <a:t>Make sure each person in your group draws three organs.</a:t>
            </a:r>
            <a:endParaRPr lang="en-US" dirty="0"/>
          </a:p>
        </p:txBody>
      </p:sp>
    </p:spTree>
    <p:extLst>
      <p:ext uri="{BB962C8B-B14F-4D97-AF65-F5344CB8AC3E}">
        <p14:creationId xmlns:p14="http://schemas.microsoft.com/office/powerpoint/2010/main" val="42003864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Complete procedure part </a:t>
            </a:r>
            <a:r>
              <a:rPr lang="en-US" dirty="0" smtClean="0"/>
              <a:t>B steps 5-9 </a:t>
            </a:r>
            <a:endParaRPr lang="en-US" dirty="0"/>
          </a:p>
          <a:p>
            <a:endParaRPr lang="en-US" dirty="0"/>
          </a:p>
        </p:txBody>
      </p:sp>
      <p:sp>
        <p:nvSpPr>
          <p:cNvPr id="4" name="Content Placeholder 3"/>
          <p:cNvSpPr>
            <a:spLocks noGrp="1"/>
          </p:cNvSpPr>
          <p:nvPr>
            <p:ph sz="quarter" idx="10"/>
          </p:nvPr>
        </p:nvSpPr>
        <p:spPr/>
        <p:txBody>
          <a:bodyPr/>
          <a:lstStyle/>
          <a:p>
            <a:r>
              <a:rPr lang="en-US" dirty="0" smtClean="0"/>
              <a:t>After step 9, discuss with the class your classification of the organs.</a:t>
            </a:r>
          </a:p>
          <a:p>
            <a:endParaRPr lang="en-US" dirty="0"/>
          </a:p>
        </p:txBody>
      </p:sp>
    </p:spTree>
    <p:extLst>
      <p:ext uri="{BB962C8B-B14F-4D97-AF65-F5344CB8AC3E}">
        <p14:creationId xmlns:p14="http://schemas.microsoft.com/office/powerpoint/2010/main" val="34271996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fontAlgn="auto">
          <a:spcAft>
            <a:spcPts val="0"/>
          </a:spcAft>
          <a:defRPr sz="3000"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rms of Us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prstTxWarp prst="textNoShape">
          <a:avLst/>
        </a:prstTxWarp>
        <a:spAutoFit/>
      </a:bodyPr>
      <a:lstStyle>
        <a:defPPr>
          <a:defRPr i="1" dirty="0">
            <a:latin typeface="Calibri"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17085</TotalTime>
  <Words>867</Words>
  <Application>Microsoft Macintosh PowerPoint</Application>
  <PresentationFormat>On-screen Show (4:3)</PresentationFormat>
  <Paragraphs>87</Paragraphs>
  <Slides>32</Slides>
  <Notes>1</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Title Slide</vt:lpstr>
      <vt:lpstr>Terms of Use Slide</vt:lpstr>
      <vt:lpstr>Content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Shaun Wegscheid</dc:creator>
  <cp:lastModifiedBy>Lisa Elam</cp:lastModifiedBy>
  <cp:revision>607</cp:revision>
  <dcterms:created xsi:type="dcterms:W3CDTF">2013-12-03T01:41:17Z</dcterms:created>
  <dcterms:modified xsi:type="dcterms:W3CDTF">2015-01-12T09:24:39Z</dcterms:modified>
</cp:coreProperties>
</file>