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5244" r:id="rId1"/>
    <p:sldMasterId id="2147485245" r:id="rId2"/>
    <p:sldMasterId id="2147483648" r:id="rId3"/>
  </p:sldMasterIdLst>
  <p:notesMasterIdLst>
    <p:notesMasterId r:id="rId19"/>
  </p:notesMasterIdLst>
  <p:handoutMasterIdLst>
    <p:handoutMasterId r:id="rId20"/>
  </p:handoutMasterIdLst>
  <p:sldIdLst>
    <p:sldId id="753" r:id="rId4"/>
    <p:sldId id="785" r:id="rId5"/>
    <p:sldId id="786" r:id="rId6"/>
    <p:sldId id="787" r:id="rId7"/>
    <p:sldId id="799" r:id="rId8"/>
    <p:sldId id="788" r:id="rId9"/>
    <p:sldId id="789" r:id="rId10"/>
    <p:sldId id="790" r:id="rId11"/>
    <p:sldId id="792" r:id="rId12"/>
    <p:sldId id="813" r:id="rId13"/>
    <p:sldId id="812" r:id="rId14"/>
    <p:sldId id="793" r:id="rId15"/>
    <p:sldId id="794" r:id="rId16"/>
    <p:sldId id="819" r:id="rId17"/>
    <p:sldId id="795" r:id="rId1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kern="1200">
        <a:solidFill>
          <a:schemeClr val="tx1"/>
        </a:solidFill>
        <a:latin typeface="Arial" charset="0"/>
        <a:ea typeface="ヒラギノ角ゴ Pro W3" charset="-128"/>
        <a:cs typeface="ヒラギノ角ゴ Pro W3" charset="-128"/>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84C6"/>
    <a:srgbClr val="6DC068"/>
    <a:srgbClr val="528195"/>
    <a:srgbClr val="DE5950"/>
    <a:srgbClr val="009276"/>
    <a:srgbClr val="F7941D"/>
    <a:srgbClr val="934B94"/>
    <a:srgbClr val="348CCB"/>
    <a:srgbClr val="6CBF67"/>
    <a:srgbClr val="DE59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9" autoAdjust="0"/>
    <p:restoredTop sz="94636" autoAdjust="0"/>
  </p:normalViewPr>
  <p:slideViewPr>
    <p:cSldViewPr snapToGrid="0" snapToObjects="1">
      <p:cViewPr varScale="1">
        <p:scale>
          <a:sx n="75" d="100"/>
          <a:sy n="75" d="100"/>
        </p:scale>
        <p:origin x="-96"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2" d="100"/>
          <a:sy n="72" d="100"/>
        </p:scale>
        <p:origin x="2694" y="72"/>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83B4647-6FE3-204B-90C1-F510D5C409CE}" type="datetime1">
              <a:rPr lang="en-US"/>
              <a:pPr>
                <a:defRPr/>
              </a:pPr>
              <a:t>1/12/15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1D8818C-1885-7542-818F-6B47C055438B}" type="slidenum">
              <a:rPr lang="en-US"/>
              <a:pPr>
                <a:defRPr/>
              </a:pPr>
              <a:t>‹#›</a:t>
            </a:fld>
            <a:endParaRPr lang="en-US"/>
          </a:p>
        </p:txBody>
      </p:sp>
    </p:spTree>
    <p:extLst>
      <p:ext uri="{BB962C8B-B14F-4D97-AF65-F5344CB8AC3E}">
        <p14:creationId xmlns:p14="http://schemas.microsoft.com/office/powerpoint/2010/main" val="280852184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C1CAC55-C106-4341-A003-D14E548FEA0E}" type="datetime1">
              <a:rPr lang="en-US"/>
              <a:pPr>
                <a:defRPr/>
              </a:pPr>
              <a:t>1/12/15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DC5960D-F02B-F24D-8D19-D730EB85240C}" type="slidenum">
              <a:rPr lang="en-US"/>
              <a:pPr>
                <a:defRPr/>
              </a:pPr>
              <a:t>‹#›</a:t>
            </a:fld>
            <a:endParaRPr lang="en-US"/>
          </a:p>
        </p:txBody>
      </p:sp>
    </p:spTree>
    <p:extLst>
      <p:ext uri="{BB962C8B-B14F-4D97-AF65-F5344CB8AC3E}">
        <p14:creationId xmlns:p14="http://schemas.microsoft.com/office/powerpoint/2010/main" val="3842913056"/>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DC5960D-F02B-F24D-8D19-D730EB85240C}" type="slidenum">
              <a:rPr lang="en-US" smtClean="0"/>
              <a:pPr>
                <a:defRPr/>
              </a:pPr>
              <a:t>2</a:t>
            </a:fld>
            <a:endParaRPr lang="en-US"/>
          </a:p>
        </p:txBody>
      </p:sp>
    </p:spTree>
    <p:extLst>
      <p:ext uri="{BB962C8B-B14F-4D97-AF65-F5344CB8AC3E}">
        <p14:creationId xmlns:p14="http://schemas.microsoft.com/office/powerpoint/2010/main" val="4022005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g"/><Relationship Id="rId3"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g"/><Relationship Id="rId3" Type="http://schemas.openxmlformats.org/officeDocument/2006/relationships/image" Target="../media/image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g"/><Relationship Id="rId3"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g"/><Relationship Id="rId3"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 Id="rId3"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 Id="rId3"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g"/><Relationship Id="rId3"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 Id="rId3"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 Id="rId3"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74FFF"/>
        </a:solid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377526" y="5395075"/>
            <a:ext cx="688368" cy="457200"/>
          </a:xfrm>
          <a:prstGeom prst="rect">
            <a:avLst/>
          </a:prstGeom>
        </p:spPr>
        <p:txBody>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algn="r" fontAlgn="auto">
              <a:spcAft>
                <a:spcPts val="0"/>
              </a:spcAft>
            </a:pPr>
            <a:r>
              <a:rPr lang="en-US" sz="2700" b="1" dirty="0" smtClean="0">
                <a:effectLst>
                  <a:outerShdw blurRad="50800" dist="38100" dir="2700000" algn="tl" rotWithShape="0">
                    <a:prstClr val="black">
                      <a:alpha val="60000"/>
                    </a:prstClr>
                  </a:outerShdw>
                </a:effectLst>
                <a:latin typeface="Arial" panose="020B0604020202020204" pitchFamily="34" charset="0"/>
                <a:cs typeface="Arial" panose="020B0604020202020204" pitchFamily="34" charset="0"/>
              </a:rPr>
              <a:t>13</a:t>
            </a:r>
          </a:p>
        </p:txBody>
      </p:sp>
      <p:sp>
        <p:nvSpPr>
          <p:cNvPr id="8" name="Title 1"/>
          <p:cNvSpPr txBox="1">
            <a:spLocks/>
          </p:cNvSpPr>
          <p:nvPr userDrawn="1"/>
        </p:nvSpPr>
        <p:spPr>
          <a:xfrm>
            <a:off x="1068512" y="5413195"/>
            <a:ext cx="7547168" cy="520245"/>
          </a:xfrm>
          <a:prstGeom prst="rect">
            <a:avLst/>
          </a:prstGeom>
        </p:spPr>
        <p:txBody>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pPr>
            <a:r>
              <a:rPr lang="en-US" sz="2700" b="1" dirty="0" smtClean="0">
                <a:solidFill>
                  <a:srgbClr val="2584C6"/>
                </a:solidFill>
                <a:effectLst>
                  <a:outerShdw blurRad="50800" dist="38100" dir="2700000" algn="tl" rotWithShape="0">
                    <a:prstClr val="black">
                      <a:alpha val="60000"/>
                    </a:prstClr>
                  </a:outerShdw>
                </a:effectLst>
                <a:latin typeface="Arial" panose="020B0604020202020204" pitchFamily="34" charset="0"/>
                <a:cs typeface="Arial" panose="020B0604020202020204" pitchFamily="34" charset="0"/>
              </a:rPr>
              <a:t>Living With</a:t>
            </a:r>
            <a:r>
              <a:rPr lang="en-US" sz="2700" b="1" baseline="0" dirty="0" smtClean="0">
                <a:solidFill>
                  <a:srgbClr val="2584C6"/>
                </a:solidFill>
                <a:effectLst>
                  <a:outerShdw blurRad="50800" dist="38100" dir="2700000" algn="tl" rotWithShape="0">
                    <a:prstClr val="black">
                      <a:alpha val="60000"/>
                    </a:prstClr>
                  </a:outerShdw>
                </a:effectLst>
                <a:latin typeface="Arial" panose="020B0604020202020204" pitchFamily="34" charset="0"/>
                <a:cs typeface="Arial" panose="020B0604020202020204" pitchFamily="34" charset="0"/>
              </a:rPr>
              <a:t> Your Liver</a:t>
            </a:r>
            <a:endParaRPr lang="en-US" sz="2700" b="1" dirty="0" smtClean="0">
              <a:solidFill>
                <a:srgbClr val="2584C6"/>
              </a:solidFill>
              <a:effectLst>
                <a:outerShdw blurRad="50800" dist="38100" dir="2700000" algn="tl" rotWithShape="0">
                  <a:prstClr val="black">
                    <a:alpha val="6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3857347"/>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visit the Challenge">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3196402609"/>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714948343"/>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tension">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343734672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b-Aids Terms">
    <p:spTree>
      <p:nvGrpSpPr>
        <p:cNvPr id="1" name=""/>
        <p:cNvGrpSpPr/>
        <p:nvPr/>
      </p:nvGrpSpPr>
      <p:grpSpPr>
        <a:xfrm>
          <a:off x="0" y="0"/>
          <a:ext cx="0" cy="0"/>
          <a:chOff x="0" y="0"/>
          <a:chExt cx="0" cy="0"/>
        </a:xfrm>
      </p:grpSpPr>
      <p:sp>
        <p:nvSpPr>
          <p:cNvPr id="6" name="TextBox 5"/>
          <p:cNvSpPr txBox="1"/>
          <p:nvPr userDrawn="1"/>
        </p:nvSpPr>
        <p:spPr>
          <a:xfrm>
            <a:off x="888999" y="1460498"/>
            <a:ext cx="7408334" cy="3908762"/>
          </a:xfrm>
          <a:prstGeom prst="rect">
            <a:avLst/>
          </a:prstGeom>
          <a:noFill/>
        </p:spPr>
        <p:txBody>
          <a:bodyPr wrap="square" rtlCol="0">
            <a:spAutoFit/>
          </a:bodyPr>
          <a:lstStyle/>
          <a:p>
            <a:pPr>
              <a:buNone/>
            </a:pPr>
            <a:r>
              <a:rPr lang="en-US" sz="1300" b="1" dirty="0" smtClean="0">
                <a:latin typeface="Arial" panose="020B0604020202020204" pitchFamily="34" charset="0"/>
                <a:cs typeface="Arial" panose="020B0604020202020204" pitchFamily="34" charset="0"/>
              </a:rPr>
              <a:t>LIMITED LICENSE TO MODIFY.</a:t>
            </a:r>
            <a:r>
              <a:rPr lang="en-US" sz="1300" dirty="0" smtClean="0">
                <a:latin typeface="Arial" panose="020B0604020202020204" pitchFamily="34" charset="0"/>
                <a:cs typeface="Arial" panose="020B0604020202020204" pitchFamily="34" charset="0"/>
              </a:rPr>
              <a:t> These PowerPoint® slides may be modified only by teachers currently teaching the SEPUP course to customize the unit to match their students’ learning levels or to insert additional teaching aides. Modified slides may be used only by the modifying teacher in his or her classroom, or shared with other teachers of </a:t>
            </a:r>
            <a:r>
              <a:rPr lang="en-US" sz="1300" i="0" dirty="0" smtClean="0">
                <a:latin typeface="Arial" panose="020B0604020202020204" pitchFamily="34" charset="0"/>
                <a:cs typeface="Arial" panose="020B0604020202020204" pitchFamily="34" charset="0"/>
              </a:rPr>
              <a:t>SEPUP </a:t>
            </a:r>
            <a:r>
              <a:rPr lang="en-US" sz="1300" dirty="0" smtClean="0">
                <a:latin typeface="Arial" panose="020B0604020202020204" pitchFamily="34" charset="0"/>
                <a:cs typeface="Arial" panose="020B0604020202020204" pitchFamily="34" charset="0"/>
              </a:rPr>
              <a:t>within the teacher’s school district, with these same restrictions. Modified slides may not be taken out of the classroom or distributed to any non-student person or organization. Except for use with students in the classroom, modified slides may not be published in printed or electronic form, including posting on the Internet. Only text may be modified: photographs and illustrations on the slides may not be modified in any way except to change their size.</a:t>
            </a:r>
          </a:p>
          <a:p>
            <a:pPr>
              <a:buNone/>
            </a:pPr>
            <a:endParaRPr lang="en-US" sz="1300" b="1" dirty="0" smtClean="0">
              <a:latin typeface="Arial" panose="020B0604020202020204" pitchFamily="34" charset="0"/>
              <a:cs typeface="Arial" panose="020B0604020202020204" pitchFamily="34" charset="0"/>
            </a:endParaRPr>
          </a:p>
          <a:p>
            <a:pPr>
              <a:buNone/>
            </a:pPr>
            <a:r>
              <a:rPr lang="en-US" sz="1300" b="1" dirty="0" smtClean="0">
                <a:latin typeface="Arial" panose="020B0604020202020204" pitchFamily="34" charset="0"/>
                <a:cs typeface="Arial" panose="020B0604020202020204" pitchFamily="34" charset="0"/>
              </a:rPr>
              <a:t>DISCLAIMER OF WARRANTY</a:t>
            </a:r>
            <a:r>
              <a:rPr lang="en-US" sz="1300" dirty="0" smtClean="0">
                <a:latin typeface="Arial" panose="020B0604020202020204" pitchFamily="34" charset="0"/>
                <a:cs typeface="Arial" panose="020B0604020202020204" pitchFamily="34" charset="0"/>
              </a:rPr>
              <a:t>. </a:t>
            </a:r>
            <a:r>
              <a:rPr lang="en-US" sz="1200" b="0" dirty="0" smtClean="0">
                <a:latin typeface="Arial" panose="020B0604020202020204" pitchFamily="34" charset="0"/>
                <a:cs typeface="Arial" panose="020B0604020202020204" pitchFamily="34" charset="0"/>
              </a:rPr>
              <a:t>THE </a:t>
            </a:r>
            <a:r>
              <a:rPr lang="en-US" sz="1300" dirty="0" smtClean="0">
                <a:latin typeface="Arial" panose="020B0604020202020204" pitchFamily="34" charset="0"/>
                <a:cs typeface="Arial" panose="020B0604020202020204" pitchFamily="34" charset="0"/>
              </a:rPr>
              <a:t>REGENTS OF THE UNIVERSITY OF CALIFORNIA (“University”) MAKE NO REPRESENTATIONS OR WARRANTIES, EXPRESS OR IMPLIED, INCLUDING BUT NOT LIMITED TO THE IMPLIED WARRANTIES OF MERCHANTABILITY AND FITNESS FOR A PARTICULAR PURPOSE. University will not be liable for any costs, damages, fees or other liability, nor for any direct, indirect, special, incidental or consequential damages (including lost profits) with respect to any claims by the purchaser or user of </a:t>
            </a:r>
            <a:r>
              <a:rPr lang="en-US" sz="1300" i="0" dirty="0" smtClean="0">
                <a:latin typeface="Arial" panose="020B0604020202020204" pitchFamily="34" charset="0"/>
                <a:cs typeface="Arial" panose="020B0604020202020204" pitchFamily="34" charset="0"/>
              </a:rPr>
              <a:t>SEPUP</a:t>
            </a:r>
            <a:r>
              <a:rPr lang="en-US" sz="1300" dirty="0" smtClean="0">
                <a:latin typeface="Arial" panose="020B0604020202020204" pitchFamily="34" charset="0"/>
                <a:cs typeface="Arial" panose="020B0604020202020204" pitchFamily="34" charset="0"/>
              </a:rPr>
              <a:t> or any third party on account of or arising from the use or modifications to the slides. Client acknowledges and accepts that University services are provided on an as-is basis.</a:t>
            </a:r>
            <a:r>
              <a:rPr lang="en-US" sz="1400" b="0" kern="1200" dirty="0" smtClean="0">
                <a:solidFill>
                  <a:schemeClr val="tx1"/>
                </a:solidFill>
                <a:latin typeface="Arial" charset="0"/>
                <a:ea typeface="ヒラギノ角ゴ Pro W3" charset="-128"/>
                <a:cs typeface="ヒラギノ角ゴ Pro W3" charset="-128"/>
              </a:rPr>
              <a:t> </a:t>
            </a:r>
          </a:p>
          <a:p>
            <a:pPr>
              <a:buNone/>
            </a:pPr>
            <a:r>
              <a:rPr lang="en-US" sz="1300" b="1" kern="1200" dirty="0" smtClean="0">
                <a:solidFill>
                  <a:schemeClr val="tx1"/>
                </a:solidFill>
                <a:latin typeface="Arial" charset="0"/>
                <a:ea typeface="ヒラギノ角ゴ Pro W3" charset="-128"/>
                <a:cs typeface="ヒラギノ角ゴ Pro W3" charset="-128"/>
              </a:rPr>
              <a:t>Copyright © 2015 The Regents of the University of California. All rights reserved.</a:t>
            </a:r>
            <a:endParaRPr lang="en-US" sz="1300" b="1" dirty="0" smtClean="0">
              <a:latin typeface="Arial" panose="020B0604020202020204" pitchFamily="34" charset="0"/>
              <a:cs typeface="Arial" panose="020B0604020202020204" pitchFamily="34" charset="0"/>
            </a:endParaRPr>
          </a:p>
        </p:txBody>
      </p:sp>
      <p:sp>
        <p:nvSpPr>
          <p:cNvPr id="3" name="TextBox 2"/>
          <p:cNvSpPr txBox="1"/>
          <p:nvPr userDrawn="1"/>
        </p:nvSpPr>
        <p:spPr>
          <a:xfrm>
            <a:off x="899159" y="5588397"/>
            <a:ext cx="4556762" cy="277000"/>
          </a:xfrm>
          <a:prstGeom prst="rect">
            <a:avLst/>
          </a:prstGeom>
          <a:effectLst>
            <a:outerShdw blurRad="25400" dist="12700" dir="18000000" algn="tl" rotWithShape="0">
              <a:schemeClr val="bg1">
                <a:alpha val="74000"/>
              </a:schemeClr>
            </a:outerShdw>
          </a:effectLst>
        </p:spPr>
        <p:txBody>
          <a:bodyPr wrap="square" rtlCol="0">
            <a:spAutoFit/>
          </a:bodyPr>
          <a:lstStyle/>
          <a:p>
            <a:pPr algn="l" fontAlgn="auto">
              <a:spcAft>
                <a:spcPts val="0"/>
              </a:spcAft>
            </a:pPr>
            <a:r>
              <a:rPr lang="en-US" sz="1200" dirty="0" smtClean="0">
                <a:solidFill>
                  <a:schemeClr val="tx1">
                    <a:lumMod val="65000"/>
                    <a:lumOff val="35000"/>
                  </a:schemeClr>
                </a:solidFill>
                <a:latin typeface="Arial" panose="020B0604020202020204" pitchFamily="34" charset="0"/>
                <a:cs typeface="Arial" panose="020B0604020202020204" pitchFamily="34" charset="0"/>
              </a:rPr>
              <a:t>Header photo:</a:t>
            </a:r>
            <a:r>
              <a:rPr lang="en-US" sz="1200" baseline="0" dirty="0" smtClean="0">
                <a:solidFill>
                  <a:schemeClr val="tx1">
                    <a:lumMod val="65000"/>
                    <a:lumOff val="35000"/>
                  </a:schemeClr>
                </a:solidFill>
                <a:latin typeface="Arial" panose="020B0604020202020204" pitchFamily="34" charset="0"/>
                <a:cs typeface="Arial" panose="020B0604020202020204" pitchFamily="34" charset="0"/>
              </a:rPr>
              <a:t> Shaun </a:t>
            </a:r>
            <a:r>
              <a:rPr lang="en-US" sz="1200" baseline="0" dirty="0" err="1" smtClean="0">
                <a:solidFill>
                  <a:schemeClr val="tx1">
                    <a:lumMod val="65000"/>
                    <a:lumOff val="35000"/>
                  </a:schemeClr>
                </a:solidFill>
                <a:latin typeface="Arial" panose="020B0604020202020204" pitchFamily="34" charset="0"/>
                <a:cs typeface="Arial" panose="020B0604020202020204" pitchFamily="34" charset="0"/>
              </a:rPr>
              <a:t>Wegscheid</a:t>
            </a:r>
            <a:endParaRPr lang="en-US" sz="120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4" name="TextBox 3"/>
          <p:cNvSpPr txBox="1"/>
          <p:nvPr userDrawn="1"/>
        </p:nvSpPr>
        <p:spPr>
          <a:xfrm>
            <a:off x="899159" y="5779646"/>
            <a:ext cx="4867184" cy="405555"/>
          </a:xfrm>
          <a:prstGeom prst="rect">
            <a:avLst/>
          </a:prstGeom>
          <a:effectLst>
            <a:outerShdw blurRad="25400" dist="12700" dir="18000000" algn="tl" rotWithShape="0">
              <a:schemeClr val="bg1">
                <a:alpha val="74000"/>
              </a:schemeClr>
            </a:outerShdw>
          </a:effectLst>
        </p:spPr>
        <p:txBody>
          <a:bodyPr wrap="square" rtlCol="0">
            <a:spAutoFit/>
          </a:bodyPr>
          <a:lstStyle/>
          <a:p>
            <a:pPr algn="l" fontAlgn="auto">
              <a:spcAft>
                <a:spcPts val="0"/>
              </a:spcAft>
            </a:pPr>
            <a:r>
              <a:rPr lang="en-US" sz="1200" dirty="0" smtClean="0">
                <a:solidFill>
                  <a:schemeClr val="tx1">
                    <a:lumMod val="65000"/>
                    <a:lumOff val="35000"/>
                  </a:schemeClr>
                </a:solidFill>
                <a:latin typeface="Arial" panose="020B0604020202020204" pitchFamily="34" charset="0"/>
                <a:cs typeface="Arial" panose="020B0604020202020204" pitchFamily="34" charset="0"/>
              </a:rPr>
              <a:t>Slide Design: Shaun </a:t>
            </a:r>
            <a:r>
              <a:rPr lang="en-US" sz="1200" dirty="0" err="1" smtClean="0">
                <a:solidFill>
                  <a:schemeClr val="tx1">
                    <a:lumMod val="65000"/>
                    <a:lumOff val="35000"/>
                  </a:schemeClr>
                </a:solidFill>
                <a:latin typeface="Arial" panose="020B0604020202020204" pitchFamily="34" charset="0"/>
                <a:cs typeface="Arial" panose="020B0604020202020204" pitchFamily="34" charset="0"/>
              </a:rPr>
              <a:t>Wegscheid</a:t>
            </a:r>
            <a:r>
              <a:rPr lang="en-US" sz="1200" dirty="0" smtClean="0">
                <a:solidFill>
                  <a:schemeClr val="tx1">
                    <a:lumMod val="65000"/>
                    <a:lumOff val="35000"/>
                  </a:schemeClr>
                </a:solidFill>
                <a:latin typeface="Arial" panose="020B0604020202020204" pitchFamily="34" charset="0"/>
                <a:cs typeface="Arial" panose="020B0604020202020204" pitchFamily="34" charset="0"/>
              </a:rPr>
              <a:t>  |  Fonts: Arial, </a:t>
            </a:r>
            <a:r>
              <a:rPr lang="en-US" sz="1200" dirty="0" err="1" smtClean="0">
                <a:solidFill>
                  <a:schemeClr val="tx1">
                    <a:lumMod val="65000"/>
                    <a:lumOff val="35000"/>
                  </a:schemeClr>
                </a:solidFill>
                <a:latin typeface="Arial" panose="020B0604020202020204" pitchFamily="34" charset="0"/>
                <a:cs typeface="Arial" panose="020B0604020202020204" pitchFamily="34" charset="0"/>
              </a:rPr>
              <a:t>Kalinga</a:t>
            </a:r>
            <a:r>
              <a:rPr lang="en-US" sz="1200" baseline="0" dirty="0" smtClean="0">
                <a:solidFill>
                  <a:schemeClr val="tx1">
                    <a:lumMod val="65000"/>
                    <a:lumOff val="35000"/>
                  </a:schemeClr>
                </a:solidFill>
                <a:latin typeface="Arial" panose="020B0604020202020204" pitchFamily="34" charset="0"/>
                <a:cs typeface="Arial" panose="020B0604020202020204" pitchFamily="34" charset="0"/>
              </a:rPr>
              <a:t> </a:t>
            </a:r>
            <a:endParaRPr lang="en-US" sz="120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TextBox 4"/>
          <p:cNvSpPr txBox="1"/>
          <p:nvPr userDrawn="1"/>
        </p:nvSpPr>
        <p:spPr>
          <a:xfrm>
            <a:off x="888998" y="5401094"/>
            <a:ext cx="6934201" cy="276999"/>
          </a:xfrm>
          <a:prstGeom prst="rect">
            <a:avLst/>
          </a:prstGeom>
          <a:effectLst>
            <a:outerShdw blurRad="25400" dist="12700" dir="18000000" algn="tl" rotWithShape="0">
              <a:schemeClr val="bg1">
                <a:alpha val="74000"/>
              </a:schemeClr>
            </a:outerShdw>
          </a:effectLst>
        </p:spPr>
        <p:txBody>
          <a:bodyPr wrap="square" rtlCol="0">
            <a:spAutoFit/>
          </a:bodyPr>
          <a:lstStyle/>
          <a:p>
            <a:pPr algn="l" fontAlgn="auto">
              <a:spcAft>
                <a:spcPts val="0"/>
              </a:spcAft>
            </a:pPr>
            <a:r>
              <a:rPr lang="en-US" sz="1200" dirty="0" smtClean="0">
                <a:solidFill>
                  <a:schemeClr val="tx1">
                    <a:lumMod val="65000"/>
                    <a:lumOff val="35000"/>
                  </a:schemeClr>
                </a:solidFill>
                <a:latin typeface="Arial" panose="020B0604020202020204" pitchFamily="34" charset="0"/>
                <a:cs typeface="Arial" panose="020B0604020202020204" pitchFamily="34" charset="0"/>
              </a:rPr>
              <a:t>Title slide photo:</a:t>
            </a:r>
            <a:r>
              <a:rPr lang="en-US" sz="1200" baseline="0" dirty="0" smtClean="0">
                <a:solidFill>
                  <a:schemeClr val="tx1">
                    <a:lumMod val="65000"/>
                    <a:lumOff val="35000"/>
                  </a:schemeClr>
                </a:solidFill>
                <a:latin typeface="Arial" panose="020B0604020202020204" pitchFamily="34" charset="0"/>
                <a:cs typeface="Arial" panose="020B0604020202020204" pitchFamily="34" charset="0"/>
              </a:rPr>
              <a:t> Rama  |  Wikimedia Commons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37067913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 &amp; Vocab">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214918" y="2340366"/>
            <a:ext cx="3852863" cy="4276725"/>
          </a:xfrm>
          <a:prstGeom prst="rect">
            <a:avLst/>
          </a:prstGeom>
        </p:spPr>
        <p:txBody>
          <a:bodyPr/>
          <a:lstStyle>
            <a:lvl1pPr>
              <a:defRPr sz="2800">
                <a:solidFill>
                  <a:srgbClr val="018EAC"/>
                </a:solidFill>
                <a:latin typeface="Arial" panose="020B0604020202020204" pitchFamily="34" charset="0"/>
                <a:cs typeface="Arial" panose="020B0604020202020204" pitchFamily="34" charset="0"/>
              </a:defRPr>
            </a:lvl1pPr>
            <a:lvl2pPr>
              <a:defRPr sz="3200">
                <a:solidFill>
                  <a:srgbClr val="674FFF"/>
                </a:solidFill>
                <a:latin typeface="Alegreya Sans" panose="00000500000000000000" pitchFamily="50" charset="0"/>
              </a:defRPr>
            </a:lvl2pPr>
            <a:lvl3pPr>
              <a:defRPr sz="3200">
                <a:solidFill>
                  <a:srgbClr val="674FFF"/>
                </a:solidFill>
                <a:latin typeface="Alegreya Sans" panose="00000500000000000000" pitchFamily="50" charset="0"/>
              </a:defRPr>
            </a:lvl3pPr>
            <a:lvl4pPr>
              <a:defRPr sz="3200">
                <a:solidFill>
                  <a:srgbClr val="674FFF"/>
                </a:solidFill>
                <a:latin typeface="Alegreya Sans" panose="00000500000000000000" pitchFamily="50" charset="0"/>
              </a:defRPr>
            </a:lvl4pPr>
            <a:lvl5pPr>
              <a:defRPr sz="3200">
                <a:solidFill>
                  <a:srgbClr val="674FFF"/>
                </a:solidFill>
                <a:latin typeface="Alegreya Sans" panose="00000500000000000000" pitchFamily="50" charset="0"/>
              </a:defRPr>
            </a:lvl5pPr>
          </a:lstStyle>
          <a:p>
            <a:pPr lvl="0"/>
            <a:r>
              <a:rPr lang="en-US" dirty="0" smtClean="0"/>
              <a:t>Click to edit Master text styles</a:t>
            </a:r>
          </a:p>
        </p:txBody>
      </p:sp>
      <p:sp>
        <p:nvSpPr>
          <p:cNvPr id="7" name="Footer Placeholder 4"/>
          <p:cNvSpPr>
            <a:spLocks noGrp="1"/>
          </p:cNvSpPr>
          <p:nvPr>
            <p:ph type="ftr" sz="quarter" idx="3"/>
          </p:nvPr>
        </p:nvSpPr>
        <p:spPr>
          <a:xfrm>
            <a:off x="228599" y="4390494"/>
            <a:ext cx="4314825" cy="2161263"/>
          </a:xfrm>
          <a:prstGeom prst="rect">
            <a:avLst/>
          </a:prstGeom>
        </p:spPr>
        <p:txBody>
          <a:bodyPr vert="horz" lIns="91440" tIns="45720" rIns="91440" bIns="45720" rtlCol="0" anchor="ctr"/>
          <a:lstStyle>
            <a:lvl1pPr algn="l" fontAlgn="auto">
              <a:spcBef>
                <a:spcPts val="0"/>
              </a:spcBef>
              <a:spcAft>
                <a:spcPts val="0"/>
              </a:spcAft>
              <a:defRPr sz="1600" b="1">
                <a:solidFill>
                  <a:srgbClr val="558ED5"/>
                </a:solidFill>
                <a:latin typeface="Arial" panose="020B0604020202020204" pitchFamily="34" charset="0"/>
                <a:ea typeface="+mn-ea"/>
                <a:cs typeface="Arial" panose="020B0604020202020204" pitchFamily="34" charset="0"/>
              </a:defRPr>
            </a:lvl1pPr>
          </a:lstStyle>
          <a:p>
            <a:pPr>
              <a:defRPr/>
            </a:pPr>
            <a:r>
              <a:rPr lang="en-US" dirty="0" smtClean="0"/>
              <a:t>Slide Master Notes</a:t>
            </a:r>
          </a:p>
          <a:p>
            <a:pPr>
              <a:defRPr/>
            </a:pPr>
            <a:r>
              <a:rPr lang="en-US" dirty="0" smtClean="0"/>
              <a:t>“Add TEKS” &amp; “Add Vocab” are directly editable on normal slide view.</a:t>
            </a:r>
          </a:p>
          <a:p>
            <a:pPr>
              <a:defRPr/>
            </a:pPr>
            <a:endParaRPr lang="en-US" dirty="0" smtClean="0"/>
          </a:p>
          <a:p>
            <a:pPr>
              <a:defRPr/>
            </a:pPr>
            <a:r>
              <a:rPr lang="en-US" dirty="0" smtClean="0"/>
              <a:t>“Activity #: Name of Activity” is only editable on parent Master Slide. When you edit the parent Master, it should automatically effect all child Masters.</a:t>
            </a:r>
            <a:endParaRPr lang="en-US" dirty="0"/>
          </a:p>
        </p:txBody>
      </p:sp>
      <p:sp>
        <p:nvSpPr>
          <p:cNvPr id="10" name="Subtitle 2"/>
          <p:cNvSpPr txBox="1">
            <a:spLocks/>
          </p:cNvSpPr>
          <p:nvPr userDrawn="1"/>
        </p:nvSpPr>
        <p:spPr>
          <a:xfrm>
            <a:off x="984860" y="1391971"/>
            <a:ext cx="7967134" cy="742948"/>
          </a:xfrm>
          <a:prstGeom prst="rect">
            <a:avLst/>
          </a:prstGeom>
        </p:spPr>
        <p:txBody>
          <a:bodyPr/>
          <a:lstStyle>
            <a:lvl1pPr marL="0" indent="0" algn="l" defTabSz="457200" rtl="0" eaLnBrk="0" fontAlgn="base" hangingPunct="0">
              <a:spcBef>
                <a:spcPct val="20000"/>
              </a:spcBef>
              <a:spcAft>
                <a:spcPct val="0"/>
              </a:spcAft>
              <a:buFont typeface="Arial" charset="0"/>
              <a:buNone/>
              <a:defRPr sz="2800" kern="1200">
                <a:solidFill>
                  <a:srgbClr val="674FFF"/>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ヒラギノ角ゴ Pro W3" charset="-128"/>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ヒラギノ角ゴ Pro W3" charset="-128"/>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ヒラギノ角ゴ Pro W3" charset="-128"/>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ヒラギノ角ゴ Pro W3"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3000" b="0" dirty="0" smtClean="0">
                <a:solidFill>
                  <a:schemeClr val="tx1"/>
                </a:solidFill>
                <a:latin typeface="Arial" panose="020B0604020202020204" pitchFamily="34" charset="0"/>
                <a:cs typeface="Arial" panose="020B0604020202020204" pitchFamily="34" charset="0"/>
              </a:rPr>
              <a:t>Key Vocabulary</a:t>
            </a:r>
            <a:endParaRPr lang="en-US" sz="3000" b="0" dirty="0">
              <a:solidFill>
                <a:schemeClr val="tx1"/>
              </a:solidFill>
              <a:latin typeface="Arial" panose="020B0604020202020204" pitchFamily="34" charset="0"/>
              <a:cs typeface="Arial" panose="020B0604020202020204" pitchFamily="34" charset="0"/>
            </a:endParaRPr>
          </a:p>
        </p:txBody>
      </p:sp>
      <p:sp>
        <p:nvSpPr>
          <p:cNvPr id="11" name="Text Placeholder 3"/>
          <p:cNvSpPr>
            <a:spLocks noGrp="1"/>
          </p:cNvSpPr>
          <p:nvPr>
            <p:ph type="body" sz="quarter" idx="12"/>
          </p:nvPr>
        </p:nvSpPr>
        <p:spPr>
          <a:xfrm>
            <a:off x="5068309" y="2340366"/>
            <a:ext cx="3852863" cy="4276725"/>
          </a:xfrm>
          <a:prstGeom prst="rect">
            <a:avLst/>
          </a:prstGeom>
        </p:spPr>
        <p:txBody>
          <a:bodyPr/>
          <a:lstStyle>
            <a:lvl1pPr>
              <a:defRPr sz="2800">
                <a:solidFill>
                  <a:srgbClr val="018EAC"/>
                </a:solidFill>
                <a:latin typeface="Arial" panose="020B0604020202020204" pitchFamily="34" charset="0"/>
                <a:cs typeface="Arial" panose="020B0604020202020204" pitchFamily="34" charset="0"/>
              </a:defRPr>
            </a:lvl1pPr>
            <a:lvl2pPr>
              <a:defRPr sz="3200">
                <a:solidFill>
                  <a:srgbClr val="674FFF"/>
                </a:solidFill>
                <a:latin typeface="Alegreya Sans" panose="00000500000000000000" pitchFamily="50" charset="0"/>
              </a:defRPr>
            </a:lvl2pPr>
            <a:lvl3pPr>
              <a:defRPr sz="3200">
                <a:solidFill>
                  <a:srgbClr val="674FFF"/>
                </a:solidFill>
                <a:latin typeface="Alegreya Sans" panose="00000500000000000000" pitchFamily="50" charset="0"/>
              </a:defRPr>
            </a:lvl3pPr>
            <a:lvl4pPr>
              <a:defRPr sz="3200">
                <a:solidFill>
                  <a:srgbClr val="674FFF"/>
                </a:solidFill>
                <a:latin typeface="Alegreya Sans" panose="00000500000000000000" pitchFamily="50" charset="0"/>
              </a:defRPr>
            </a:lvl4pPr>
            <a:lvl5pPr>
              <a:defRPr sz="3200">
                <a:solidFill>
                  <a:srgbClr val="674FFF"/>
                </a:solidFill>
                <a:latin typeface="Alegreya Sans" panose="00000500000000000000" pitchFamily="50" charset="0"/>
              </a:defRPr>
            </a:lvl5pPr>
          </a:lstStyle>
          <a:p>
            <a:pPr lvl="0"/>
            <a:r>
              <a:rPr lang="en-US" dirty="0" smtClean="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276798573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tting Started">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228599" y="3071973"/>
            <a:ext cx="5155059" cy="3452651"/>
          </a:xfrm>
          <a:prstGeom prst="rect">
            <a:avLst/>
          </a:prstGeom>
        </p:spPr>
        <p:txBody>
          <a:bodyPr vert="horz" lIns="91440" tIns="45720" rIns="91440" bIns="45720" rtlCol="0" anchor="ctr"/>
          <a:lstStyle>
            <a:lvl1pPr algn="l" fontAlgn="auto">
              <a:spcBef>
                <a:spcPts val="0"/>
              </a:spcBef>
              <a:spcAft>
                <a:spcPts val="0"/>
              </a:spcAft>
              <a:defRPr sz="1600" b="1">
                <a:solidFill>
                  <a:srgbClr val="558ED5"/>
                </a:solidFill>
                <a:latin typeface="Arial" panose="020B0604020202020204" pitchFamily="34" charset="0"/>
                <a:ea typeface="+mn-ea"/>
                <a:cs typeface="Arial" panose="020B0604020202020204" pitchFamily="34" charset="0"/>
              </a:defRPr>
            </a:lvl1pPr>
          </a:lstStyle>
          <a:p>
            <a:pPr>
              <a:defRPr/>
            </a:pPr>
            <a:r>
              <a:rPr lang="en-US" dirty="0" smtClean="0"/>
              <a:t>Slide Master Notes</a:t>
            </a:r>
          </a:p>
          <a:p>
            <a:pPr>
              <a:defRPr/>
            </a:pPr>
            <a:r>
              <a:rPr lang="en-US" dirty="0" smtClean="0"/>
              <a:t>“Slide Header” &amp; “Slide Content” are directly editable on normal slide view.</a:t>
            </a:r>
          </a:p>
          <a:p>
            <a:pPr>
              <a:defRPr/>
            </a:pPr>
            <a:endParaRPr lang="en-US" dirty="0" smtClean="0"/>
          </a:p>
          <a:p>
            <a:pPr>
              <a:defRPr/>
            </a:pPr>
            <a:r>
              <a:rPr lang="en-US" dirty="0" smtClean="0"/>
              <a:t>“Activity #: Name of Activity” is only editable on parent Master Slide. When you edit the parent Master, it should automatically effect all child Masters.</a:t>
            </a:r>
          </a:p>
          <a:p>
            <a:pPr>
              <a:defRPr/>
            </a:pPr>
            <a:endParaRPr lang="en-US" dirty="0" smtClean="0"/>
          </a:p>
          <a:p>
            <a:pPr>
              <a:defRPr/>
            </a:pPr>
            <a:r>
              <a:rPr lang="en-US" dirty="0" smtClean="0"/>
              <a:t>Heading Notes</a:t>
            </a:r>
          </a:p>
          <a:p>
            <a:pPr>
              <a:defRPr/>
            </a:pPr>
            <a:r>
              <a:rPr lang="en-US" dirty="0" smtClean="0"/>
              <a:t>The heading is in medium weight, as opposed to regular. If the heading spans two lines, the line</a:t>
            </a:r>
            <a:r>
              <a:rPr lang="en-US" baseline="0" dirty="0" smtClean="0"/>
              <a:t> spacing (leading) has been changed to exactly 31.</a:t>
            </a:r>
            <a:endParaRPr lang="en-US" dirty="0" smtClean="0"/>
          </a:p>
        </p:txBody>
      </p:sp>
      <p:sp>
        <p:nvSpPr>
          <p:cNvPr id="6"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8"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416360101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llenge">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114024474"/>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cedure">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700728622"/>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llow-Up">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97" y="0"/>
            <a:ext cx="9144000" cy="2158683"/>
          </a:xfrm>
          <a:prstGeom prst="rect">
            <a:avLst/>
          </a:prstGeom>
        </p:spPr>
      </p:pic>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528095771"/>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nalysis">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578076800"/>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3.xml"/><Relationship Id="rId12" Type="http://schemas.openxmlformats.org/officeDocument/2006/relationships/image" Target="../media/image2.jpg"/><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7" y="0"/>
            <a:ext cx="9136405" cy="6858000"/>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98" y="5900274"/>
            <a:ext cx="9144000" cy="957726"/>
          </a:xfrm>
          <a:prstGeom prst="rect">
            <a:avLst/>
          </a:prstGeom>
        </p:spPr>
      </p:pic>
    </p:spTree>
    <p:extLst>
      <p:ext uri="{BB962C8B-B14F-4D97-AF65-F5344CB8AC3E}">
        <p14:creationId xmlns:p14="http://schemas.microsoft.com/office/powerpoint/2010/main" val="3170747015"/>
      </p:ext>
    </p:extLst>
  </p:cSld>
  <p:clrMap bg1="lt1" tx1="dk1" bg2="lt2" tx2="dk2" accent1="accent1" accent2="accent2" accent3="accent3" accent4="accent4" accent5="accent5" accent6="accent6" hlink="hlink" folHlink="folHlink"/>
  <p:sldLayoutIdLst>
    <p:sldLayoutId id="2147485246" r:id="rId1"/>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36" y="0"/>
            <a:ext cx="9128811" cy="6858000"/>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98" y="5900274"/>
            <a:ext cx="9144000" cy="957726"/>
          </a:xfrm>
          <a:prstGeom prst="rect">
            <a:avLst/>
          </a:prstGeom>
        </p:spPr>
      </p:pic>
    </p:spTree>
    <p:extLst>
      <p:ext uri="{BB962C8B-B14F-4D97-AF65-F5344CB8AC3E}">
        <p14:creationId xmlns:p14="http://schemas.microsoft.com/office/powerpoint/2010/main" val="4009371986"/>
      </p:ext>
    </p:extLst>
  </p:cSld>
  <p:clrMap bg1="lt1" tx1="dk1" bg2="lt2" tx2="dk2" accent1="accent1" accent2="accent2" accent3="accent3" accent4="accent4" accent5="accent5" accent6="accent6" hlink="hlink" folHlink="folHlink"/>
  <p:sldLayoutIdLst>
    <p:sldLayoutId id="2147485247" r:id="rId1"/>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1"/>
          <p:cNvSpPr txBox="1">
            <a:spLocks/>
          </p:cNvSpPr>
          <p:nvPr userDrawn="1"/>
        </p:nvSpPr>
        <p:spPr>
          <a:xfrm>
            <a:off x="-154114" y="6549845"/>
            <a:ext cx="647272" cy="621517"/>
          </a:xfrm>
          <a:prstGeom prst="rect">
            <a:avLst/>
          </a:prstGeom>
        </p:spPr>
        <p:txBody>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algn="r" fontAlgn="auto">
              <a:spcAft>
                <a:spcPts val="0"/>
              </a:spcAft>
            </a:pPr>
            <a:r>
              <a:rPr lang="en-US" sz="1600" b="1" dirty="0" smtClean="0">
                <a:solidFill>
                  <a:srgbClr val="2584C6"/>
                </a:solidFill>
                <a:effectLst>
                  <a:outerShdw dist="6350" dir="2700000" algn="tl" rotWithShape="0">
                    <a:prstClr val="black">
                      <a:alpha val="40000"/>
                    </a:prstClr>
                  </a:outerShdw>
                </a:effectLst>
                <a:latin typeface="Arial" panose="020B0604020202020204" pitchFamily="34" charset="0"/>
                <a:cs typeface="Arial" panose="020B0604020202020204" pitchFamily="34" charset="0"/>
              </a:rPr>
              <a:t>13</a:t>
            </a:r>
          </a:p>
        </p:txBody>
      </p:sp>
      <p:sp>
        <p:nvSpPr>
          <p:cNvPr id="6" name="Title 1"/>
          <p:cNvSpPr txBox="1">
            <a:spLocks/>
          </p:cNvSpPr>
          <p:nvPr userDrawn="1"/>
        </p:nvSpPr>
        <p:spPr>
          <a:xfrm>
            <a:off x="429800" y="6549844"/>
            <a:ext cx="7547168" cy="520245"/>
          </a:xfrm>
          <a:prstGeom prst="rect">
            <a:avLst/>
          </a:prstGeom>
        </p:spPr>
        <p:txBody>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pPr>
            <a:r>
              <a:rPr lang="en-US" sz="1600" b="1" dirty="0" smtClean="0">
                <a:solidFill>
                  <a:srgbClr val="2584C6"/>
                </a:solidFill>
                <a:effectLst>
                  <a:outerShdw dist="6350" dir="2700000" algn="tl" rotWithShape="0">
                    <a:prstClr val="black">
                      <a:alpha val="40000"/>
                    </a:prstClr>
                  </a:outerShdw>
                </a:effectLst>
                <a:latin typeface="Arial" panose="020B0604020202020204" pitchFamily="34" charset="0"/>
                <a:cs typeface="Arial" panose="020B0604020202020204" pitchFamily="34" charset="0"/>
              </a:rPr>
              <a:t>Living With Your Liver</a:t>
            </a:r>
          </a:p>
        </p:txBody>
      </p:sp>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cSld>
  <p:clrMap bg1="lt1" tx1="dk1" bg2="lt2" tx2="dk2" accent1="accent1" accent2="accent2" accent3="accent3" accent4="accent4" accent5="accent5" accent6="accent6" hlink="hlink" folHlink="folHlink"/>
  <p:sldLayoutIdLst>
    <p:sldLayoutId id="2147485248" r:id="rId1"/>
    <p:sldLayoutId id="2147485233" r:id="rId2"/>
    <p:sldLayoutId id="2147485249" r:id="rId3"/>
    <p:sldLayoutId id="2147485250" r:id="rId4"/>
    <p:sldLayoutId id="2147485251" r:id="rId5"/>
    <p:sldLayoutId id="2147485252" r:id="rId6"/>
    <p:sldLayoutId id="2147485253" r:id="rId7"/>
    <p:sldLayoutId id="2147485254" r:id="rId8"/>
    <p:sldLayoutId id="2147485255" r:id="rId9"/>
    <p:sldLayoutId id="2147485256" r:id="rId10"/>
  </p:sldLayoutIdLst>
  <p:timing>
    <p:tnLst>
      <p:par>
        <p:cTn xmlns:p14="http://schemas.microsoft.com/office/powerpoint/2010/main" id="1" dur="indefinite" restart="never" nodeType="tmRoot"/>
      </p:par>
    </p:tnLst>
  </p:timing>
  <p:hf hd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sepuplhs.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publicdomain/zero/1.0/" TargetMode="External"/><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2242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2</a:t>
            </a:r>
            <a:endParaRPr lang="en-US" dirty="0"/>
          </a:p>
        </p:txBody>
      </p:sp>
      <p:sp>
        <p:nvSpPr>
          <p:cNvPr id="8" name="Content Placeholder 7"/>
          <p:cNvSpPr>
            <a:spLocks noGrp="1"/>
          </p:cNvSpPr>
          <p:nvPr>
            <p:ph sz="quarter" idx="10"/>
          </p:nvPr>
        </p:nvSpPr>
        <p:spPr/>
        <p:txBody>
          <a:bodyPr/>
          <a:lstStyle/>
          <a:p>
            <a:r>
              <a:rPr lang="en-US" dirty="0"/>
              <a:t>People who have cirrhosis of the liver are usually on a strict diet. </a:t>
            </a:r>
            <a:r>
              <a:rPr lang="en-US" dirty="0" smtClean="0"/>
              <a:t>They have </a:t>
            </a:r>
            <a:r>
              <a:rPr lang="en-US" dirty="0"/>
              <a:t>to be careful of what they eat and drink. Why do you think this is?</a:t>
            </a:r>
          </a:p>
        </p:txBody>
      </p:sp>
    </p:spTree>
    <p:extLst>
      <p:ext uri="{BB962C8B-B14F-4D97-AF65-F5344CB8AC3E}">
        <p14:creationId xmlns:p14="http://schemas.microsoft.com/office/powerpoint/2010/main" val="38968717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3</a:t>
            </a:r>
            <a:endParaRPr lang="en-US" dirty="0"/>
          </a:p>
        </p:txBody>
      </p:sp>
      <p:sp>
        <p:nvSpPr>
          <p:cNvPr id="8" name="Content Placeholder 7"/>
          <p:cNvSpPr>
            <a:spLocks noGrp="1"/>
          </p:cNvSpPr>
          <p:nvPr>
            <p:ph sz="quarter" idx="10"/>
          </p:nvPr>
        </p:nvSpPr>
        <p:spPr/>
        <p:txBody>
          <a:bodyPr/>
          <a:lstStyle/>
          <a:p>
            <a:r>
              <a:rPr lang="en-US" dirty="0"/>
              <a:t>How can understanding how your liver works help you make </a:t>
            </a:r>
            <a:r>
              <a:rPr lang="en-US" dirty="0" smtClean="0"/>
              <a:t>decisions about </a:t>
            </a:r>
            <a:r>
              <a:rPr lang="en-US" dirty="0"/>
              <a:t>your health?</a:t>
            </a:r>
          </a:p>
        </p:txBody>
      </p:sp>
    </p:spTree>
    <p:extLst>
      <p:ext uri="{BB962C8B-B14F-4D97-AF65-F5344CB8AC3E}">
        <p14:creationId xmlns:p14="http://schemas.microsoft.com/office/powerpoint/2010/main" val="37435719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a:t>How does the liver help your body stay in balance?</a:t>
            </a:r>
          </a:p>
          <a:p>
            <a:endParaRPr lang="en-US" dirty="0"/>
          </a:p>
        </p:txBody>
      </p:sp>
      <p:pic>
        <p:nvPicPr>
          <p:cNvPr id="2" name="Picture 1"/>
          <p:cNvPicPr>
            <a:picLocks noChangeAspect="1"/>
          </p:cNvPicPr>
          <p:nvPr/>
        </p:nvPicPr>
        <p:blipFill>
          <a:blip r:embed="rId2"/>
          <a:stretch>
            <a:fillRect/>
          </a:stretch>
        </p:blipFill>
        <p:spPr>
          <a:xfrm>
            <a:off x="3599104" y="3281397"/>
            <a:ext cx="1776458" cy="3576603"/>
          </a:xfrm>
          <a:prstGeom prst="rect">
            <a:avLst/>
          </a:prstGeom>
        </p:spPr>
      </p:pic>
    </p:spTree>
    <p:extLst>
      <p:ext uri="{BB962C8B-B14F-4D97-AF65-F5344CB8AC3E}">
        <p14:creationId xmlns:p14="http://schemas.microsoft.com/office/powerpoint/2010/main" val="390310314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Key Vocabulary definitions</a:t>
            </a:r>
            <a:endParaRPr lang="en-US" dirty="0"/>
          </a:p>
        </p:txBody>
      </p:sp>
      <p:sp>
        <p:nvSpPr>
          <p:cNvPr id="4" name="Content Placeholder 3"/>
          <p:cNvSpPr>
            <a:spLocks noGrp="1"/>
          </p:cNvSpPr>
          <p:nvPr>
            <p:ph sz="quarter" idx="10"/>
          </p:nvPr>
        </p:nvSpPr>
        <p:spPr/>
        <p:txBody>
          <a:bodyPr/>
          <a:lstStyle/>
          <a:p>
            <a:r>
              <a:rPr lang="en-US" dirty="0" smtClean="0"/>
              <a:t>Organ - </a:t>
            </a:r>
            <a:r>
              <a:rPr lang="en-US" dirty="0"/>
              <a:t>A collection of tissues which performs a </a:t>
            </a:r>
            <a:r>
              <a:rPr lang="en-US" dirty="0" smtClean="0"/>
              <a:t>particular function </a:t>
            </a:r>
            <a:r>
              <a:rPr lang="en-US" dirty="0"/>
              <a:t>or set of functions.</a:t>
            </a:r>
          </a:p>
          <a:p>
            <a:endParaRPr lang="en-US" b="1" dirty="0" smtClean="0"/>
          </a:p>
          <a:p>
            <a:r>
              <a:rPr lang="en-US" b="1" dirty="0" smtClean="0"/>
              <a:t>Regulation</a:t>
            </a:r>
            <a:r>
              <a:rPr lang="en-US" b="1" dirty="0"/>
              <a:t>/</a:t>
            </a:r>
            <a:r>
              <a:rPr lang="en-US" b="1" dirty="0" smtClean="0"/>
              <a:t>regulate </a:t>
            </a:r>
            <a:r>
              <a:rPr lang="en-US" dirty="0" smtClean="0"/>
              <a:t>- </a:t>
            </a:r>
            <a:r>
              <a:rPr lang="en-US" dirty="0"/>
              <a:t>The process of keeping chemicals </a:t>
            </a:r>
            <a:r>
              <a:rPr lang="en-US" dirty="0" smtClean="0"/>
              <a:t>and conditions </a:t>
            </a:r>
            <a:r>
              <a:rPr lang="en-US" dirty="0"/>
              <a:t>in the body balanced.</a:t>
            </a:r>
            <a:endParaRPr lang="en-US" b="1" dirty="0"/>
          </a:p>
          <a:p>
            <a:endParaRPr lang="en-US" dirty="0"/>
          </a:p>
        </p:txBody>
      </p:sp>
    </p:spTree>
    <p:extLst>
      <p:ext uri="{BB962C8B-B14F-4D97-AF65-F5344CB8AC3E}">
        <p14:creationId xmlns:p14="http://schemas.microsoft.com/office/powerpoint/2010/main" val="368686548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Key Vocabulary definitions</a:t>
            </a:r>
            <a:endParaRPr lang="en-US" dirty="0"/>
          </a:p>
        </p:txBody>
      </p:sp>
      <p:sp>
        <p:nvSpPr>
          <p:cNvPr id="4" name="Content Placeholder 3"/>
          <p:cNvSpPr>
            <a:spLocks noGrp="1"/>
          </p:cNvSpPr>
          <p:nvPr>
            <p:ph sz="quarter" idx="10"/>
          </p:nvPr>
        </p:nvSpPr>
        <p:spPr/>
        <p:txBody>
          <a:bodyPr/>
          <a:lstStyle/>
          <a:p>
            <a:r>
              <a:rPr lang="en-US" dirty="0" smtClean="0"/>
              <a:t>System - </a:t>
            </a:r>
            <a:r>
              <a:rPr lang="en-US" dirty="0"/>
              <a:t>A group of organs that work together</a:t>
            </a:r>
          </a:p>
          <a:p>
            <a:r>
              <a:rPr lang="en-US" dirty="0"/>
              <a:t>to perform a specific function.</a:t>
            </a:r>
          </a:p>
          <a:p>
            <a:endParaRPr lang="en-US" b="1" dirty="0" smtClean="0"/>
          </a:p>
          <a:p>
            <a:r>
              <a:rPr lang="en-US" b="1" dirty="0" smtClean="0"/>
              <a:t>Toxin </a:t>
            </a:r>
            <a:r>
              <a:rPr lang="en-US" dirty="0" smtClean="0"/>
              <a:t>- </a:t>
            </a:r>
            <a:r>
              <a:rPr lang="en-US" dirty="0"/>
              <a:t>A chemical produced by one organism that is </a:t>
            </a:r>
            <a:r>
              <a:rPr lang="en-US" dirty="0" smtClean="0"/>
              <a:t>harmful to </a:t>
            </a:r>
            <a:r>
              <a:rPr lang="en-US" dirty="0"/>
              <a:t>another organism.</a:t>
            </a:r>
          </a:p>
          <a:p>
            <a:endParaRPr lang="en-US" dirty="0"/>
          </a:p>
        </p:txBody>
      </p:sp>
    </p:spTree>
    <p:extLst>
      <p:ext uri="{BB962C8B-B14F-4D97-AF65-F5344CB8AC3E}">
        <p14:creationId xmlns:p14="http://schemas.microsoft.com/office/powerpoint/2010/main" val="144768091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Liver</a:t>
            </a:r>
            <a:endParaRPr lang="en-US" dirty="0"/>
          </a:p>
        </p:txBody>
      </p:sp>
      <p:sp>
        <p:nvSpPr>
          <p:cNvPr id="4" name="Content Placeholder 3"/>
          <p:cNvSpPr>
            <a:spLocks noGrp="1"/>
          </p:cNvSpPr>
          <p:nvPr>
            <p:ph sz="quarter" idx="10"/>
          </p:nvPr>
        </p:nvSpPr>
        <p:spPr/>
        <p:txBody>
          <a:bodyPr/>
          <a:lstStyle/>
          <a:p>
            <a:r>
              <a:rPr lang="en-US" dirty="0"/>
              <a:t>For links to more information about the liver, go to the </a:t>
            </a:r>
            <a:r>
              <a:rPr lang="en-US" i="1" dirty="0"/>
              <a:t>Issues and </a:t>
            </a:r>
            <a:r>
              <a:rPr lang="en-US" i="1" dirty="0" smtClean="0"/>
              <a:t>Life Science</a:t>
            </a:r>
            <a:r>
              <a:rPr lang="en-US" i="1" dirty="0"/>
              <a:t> </a:t>
            </a:r>
            <a:r>
              <a:rPr lang="en-US" dirty="0" smtClean="0"/>
              <a:t>page </a:t>
            </a:r>
            <a:r>
              <a:rPr lang="en-US" dirty="0"/>
              <a:t>of the SEPUP website</a:t>
            </a:r>
            <a:r>
              <a:rPr lang="en-US" dirty="0" smtClean="0"/>
              <a:t>.</a:t>
            </a:r>
          </a:p>
          <a:p>
            <a:endParaRPr lang="en-US" dirty="0"/>
          </a:p>
          <a:p>
            <a:r>
              <a:rPr lang="en-US" dirty="0" err="1" smtClean="0">
                <a:hlinkClick r:id="rId2"/>
              </a:rPr>
              <a:t>www.sepuplhs.org</a:t>
            </a:r>
            <a:endParaRPr lang="en-US" dirty="0"/>
          </a:p>
        </p:txBody>
      </p:sp>
    </p:spTree>
    <p:extLst>
      <p:ext uri="{BB962C8B-B14F-4D97-AF65-F5344CB8AC3E}">
        <p14:creationId xmlns:p14="http://schemas.microsoft.com/office/powerpoint/2010/main" val="337168639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U+2197.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497" y="5486750"/>
            <a:ext cx="105642" cy="105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6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214918" y="2340366"/>
            <a:ext cx="6876901" cy="4276725"/>
          </a:xfrm>
        </p:spPr>
        <p:txBody>
          <a:bodyPr/>
          <a:lstStyle/>
          <a:p>
            <a:r>
              <a:rPr lang="en-US" dirty="0"/>
              <a:t>organ</a:t>
            </a:r>
          </a:p>
          <a:p>
            <a:r>
              <a:rPr lang="en-US" b="1" dirty="0"/>
              <a:t>regulation/regulate</a:t>
            </a:r>
          </a:p>
          <a:p>
            <a:r>
              <a:rPr lang="en-US" dirty="0"/>
              <a:t>systems</a:t>
            </a:r>
          </a:p>
          <a:p>
            <a:r>
              <a:rPr lang="en-US" b="1" dirty="0"/>
              <a:t>toxin</a:t>
            </a:r>
            <a:endParaRPr lang="en-US" dirty="0"/>
          </a:p>
        </p:txBody>
      </p:sp>
    </p:spTree>
    <p:extLst>
      <p:ext uri="{BB962C8B-B14F-4D97-AF65-F5344CB8AC3E}">
        <p14:creationId xmlns:p14="http://schemas.microsoft.com/office/powerpoint/2010/main" val="14282998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What do you know </a:t>
            </a:r>
            <a:r>
              <a:rPr lang="en-US" smtClean="0"/>
              <a:t>about your liver?</a:t>
            </a:r>
            <a:endParaRPr lang="en-US"/>
          </a:p>
        </p:txBody>
      </p:sp>
      <p:sp>
        <p:nvSpPr>
          <p:cNvPr id="3" name="Content Placeholder 2"/>
          <p:cNvSpPr>
            <a:spLocks noGrp="1"/>
          </p:cNvSpPr>
          <p:nvPr>
            <p:ph sz="quarter" idx="10"/>
          </p:nvPr>
        </p:nvSpPr>
        <p:spPr/>
        <p:txBody>
          <a:bodyPr/>
          <a:lstStyle/>
          <a:p>
            <a:r>
              <a:rPr lang="en-US" dirty="0" smtClean="0"/>
              <a:t>Record your answer in your notebook.</a:t>
            </a:r>
            <a:endParaRPr lang="en-US" dirty="0"/>
          </a:p>
        </p:txBody>
      </p:sp>
    </p:spTree>
    <p:extLst>
      <p:ext uri="{BB962C8B-B14F-4D97-AF65-F5344CB8AC3E}">
        <p14:creationId xmlns:p14="http://schemas.microsoft.com/office/powerpoint/2010/main" val="12162492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How can information about how your body functions help you?</a:t>
            </a:r>
            <a:endParaRPr lang="en-US" dirty="0"/>
          </a:p>
        </p:txBody>
      </p:sp>
      <p:sp>
        <p:nvSpPr>
          <p:cNvPr id="3" name="Content Placeholder 2"/>
          <p:cNvSpPr>
            <a:spLocks noGrp="1"/>
          </p:cNvSpPr>
          <p:nvPr>
            <p:ph sz="quarter" idx="10"/>
          </p:nvPr>
        </p:nvSpPr>
        <p:spPr/>
        <p:txBody>
          <a:bodyPr/>
          <a:lstStyle/>
          <a:p>
            <a:endParaRPr lang="en-US" dirty="0" smtClean="0"/>
          </a:p>
          <a:p>
            <a:r>
              <a:rPr lang="en-US" dirty="0" smtClean="0"/>
              <a:t>Share your thoughts with the class.</a:t>
            </a:r>
            <a:endParaRPr lang="en-US" dirty="0"/>
          </a:p>
        </p:txBody>
      </p:sp>
    </p:spTree>
    <p:extLst>
      <p:ext uri="{BB962C8B-B14F-4D97-AF65-F5344CB8AC3E}">
        <p14:creationId xmlns:p14="http://schemas.microsoft.com/office/powerpoint/2010/main" val="172890565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Read the introduction and look for key ideas</a:t>
            </a:r>
            <a:endParaRPr lang="en-US" dirty="0"/>
          </a:p>
        </p:txBody>
      </p:sp>
      <p:pic>
        <p:nvPicPr>
          <p:cNvPr id="3" name="Picture 2"/>
          <p:cNvPicPr>
            <a:picLocks noChangeAspect="1"/>
          </p:cNvPicPr>
          <p:nvPr/>
        </p:nvPicPr>
        <p:blipFill>
          <a:blip r:embed="rId2"/>
          <a:stretch>
            <a:fillRect/>
          </a:stretch>
        </p:blipFill>
        <p:spPr>
          <a:xfrm>
            <a:off x="3522904" y="3179120"/>
            <a:ext cx="1827258" cy="3678880"/>
          </a:xfrm>
          <a:prstGeom prst="rect">
            <a:avLst/>
          </a:prstGeom>
        </p:spPr>
      </p:pic>
    </p:spTree>
    <p:extLst>
      <p:ext uri="{BB962C8B-B14F-4D97-AF65-F5344CB8AC3E}">
        <p14:creationId xmlns:p14="http://schemas.microsoft.com/office/powerpoint/2010/main" val="20628017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a:t>How does the liver help your body stay in balance?</a:t>
            </a:r>
          </a:p>
        </p:txBody>
      </p:sp>
      <p:pic>
        <p:nvPicPr>
          <p:cNvPr id="2" name="Picture 1"/>
          <p:cNvPicPr>
            <a:picLocks noChangeAspect="1"/>
          </p:cNvPicPr>
          <p:nvPr/>
        </p:nvPicPr>
        <p:blipFill>
          <a:blip r:embed="rId2"/>
          <a:stretch>
            <a:fillRect/>
          </a:stretch>
        </p:blipFill>
        <p:spPr>
          <a:xfrm>
            <a:off x="3115733" y="3258984"/>
            <a:ext cx="3187700" cy="3599016"/>
          </a:xfrm>
          <a:prstGeom prst="rect">
            <a:avLst/>
          </a:prstGeom>
        </p:spPr>
      </p:pic>
    </p:spTree>
    <p:extLst>
      <p:ext uri="{BB962C8B-B14F-4D97-AF65-F5344CB8AC3E}">
        <p14:creationId xmlns:p14="http://schemas.microsoft.com/office/powerpoint/2010/main" val="38187905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Read the role-play</a:t>
            </a:r>
            <a:endParaRPr lang="en-US" dirty="0"/>
          </a:p>
        </p:txBody>
      </p:sp>
      <p:sp>
        <p:nvSpPr>
          <p:cNvPr id="4" name="Content Placeholder 3"/>
          <p:cNvSpPr>
            <a:spLocks noGrp="1"/>
          </p:cNvSpPr>
          <p:nvPr>
            <p:ph sz="quarter" idx="10"/>
          </p:nvPr>
        </p:nvSpPr>
        <p:spPr/>
        <p:txBody>
          <a:bodyPr/>
          <a:lstStyle/>
          <a:p>
            <a:r>
              <a:rPr lang="en-US" dirty="0" smtClean="0"/>
              <a:t>Complete procedure steps 1-3 with your group.</a:t>
            </a:r>
            <a:endParaRPr lang="en-US" dirty="0"/>
          </a:p>
        </p:txBody>
      </p:sp>
    </p:spTree>
    <p:extLst>
      <p:ext uri="{BB962C8B-B14F-4D97-AF65-F5344CB8AC3E}">
        <p14:creationId xmlns:p14="http://schemas.microsoft.com/office/powerpoint/2010/main" val="420038648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1</a:t>
            </a:r>
            <a:endParaRPr lang="en-US" dirty="0"/>
          </a:p>
        </p:txBody>
      </p:sp>
      <p:sp>
        <p:nvSpPr>
          <p:cNvPr id="8" name="Content Placeholder 7"/>
          <p:cNvSpPr>
            <a:spLocks noGrp="1"/>
          </p:cNvSpPr>
          <p:nvPr>
            <p:ph sz="quarter" idx="10"/>
          </p:nvPr>
        </p:nvSpPr>
        <p:spPr/>
        <p:txBody>
          <a:bodyPr/>
          <a:lstStyle/>
          <a:p>
            <a:r>
              <a:rPr lang="en-US" dirty="0"/>
              <a:t>What are some of the functions of the liver?</a:t>
            </a:r>
          </a:p>
        </p:txBody>
      </p:sp>
    </p:spTree>
    <p:extLst>
      <p:ext uri="{BB962C8B-B14F-4D97-AF65-F5344CB8AC3E}">
        <p14:creationId xmlns:p14="http://schemas.microsoft.com/office/powerpoint/2010/main" val="20711626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fontAlgn="auto">
          <a:spcAft>
            <a:spcPts val="0"/>
          </a:spcAft>
          <a:defRPr sz="3000" dirty="0" smtClean="0"/>
        </a:defPPr>
      </a:lst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rms of Us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a:prstTxWarp prst="textNoShape">
          <a:avLst/>
        </a:prstTxWarp>
        <a:spAutoFit/>
      </a:bodyPr>
      <a:lstStyle>
        <a:defPPr>
          <a:defRPr i="1" dirty="0">
            <a:latin typeface="Calibri"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17060</TotalTime>
  <Words>244</Words>
  <Application>Microsoft Macintosh PowerPoint</Application>
  <PresentationFormat>On-screen Show (4:3)</PresentationFormat>
  <Paragraphs>34</Paragraphs>
  <Slides>15</Slides>
  <Notes>1</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Title Slide</vt:lpstr>
      <vt:lpstr>Terms of Use Slide</vt:lpstr>
      <vt:lpstr>Content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Shaun Wegscheid</dc:creator>
  <cp:lastModifiedBy>Lisa Elam</cp:lastModifiedBy>
  <cp:revision>606</cp:revision>
  <dcterms:created xsi:type="dcterms:W3CDTF">2013-12-03T01:41:17Z</dcterms:created>
  <dcterms:modified xsi:type="dcterms:W3CDTF">2015-01-12T09:27:51Z</dcterms:modified>
</cp:coreProperties>
</file>