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32"/>
  </p:notesMasterIdLst>
  <p:handoutMasterIdLst>
    <p:handoutMasterId r:id="rId33"/>
  </p:handoutMasterIdLst>
  <p:sldIdLst>
    <p:sldId id="753" r:id="rId4"/>
    <p:sldId id="785" r:id="rId5"/>
    <p:sldId id="786" r:id="rId6"/>
    <p:sldId id="787" r:id="rId7"/>
    <p:sldId id="799" r:id="rId8"/>
    <p:sldId id="821" r:id="rId9"/>
    <p:sldId id="798" r:id="rId10"/>
    <p:sldId id="788" r:id="rId11"/>
    <p:sldId id="789" r:id="rId12"/>
    <p:sldId id="790" r:id="rId13"/>
    <p:sldId id="803" r:id="rId14"/>
    <p:sldId id="802" r:id="rId15"/>
    <p:sldId id="791" r:id="rId16"/>
    <p:sldId id="792" r:id="rId17"/>
    <p:sldId id="813" r:id="rId18"/>
    <p:sldId id="812" r:id="rId19"/>
    <p:sldId id="811" r:id="rId20"/>
    <p:sldId id="810" r:id="rId21"/>
    <p:sldId id="809" r:id="rId22"/>
    <p:sldId id="793" r:id="rId23"/>
    <p:sldId id="794" r:id="rId24"/>
    <p:sldId id="819" r:id="rId25"/>
    <p:sldId id="818" r:id="rId26"/>
    <p:sldId id="817" r:id="rId27"/>
    <p:sldId id="816" r:id="rId28"/>
    <p:sldId id="815" r:id="rId29"/>
    <p:sldId id="814" r:id="rId30"/>
    <p:sldId id="820"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4C6"/>
    <a:srgbClr val="6DC068"/>
    <a:srgbClr val="528195"/>
    <a:srgbClr val="DE5950"/>
    <a:srgbClr val="009276"/>
    <a:srgbClr val="F7941D"/>
    <a:srgbClr val="934B94"/>
    <a:srgbClr val="348CCB"/>
    <a:srgbClr val="6CBF67"/>
    <a:srgbClr val="DE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36" autoAdjust="0"/>
  </p:normalViewPr>
  <p:slideViewPr>
    <p:cSldViewPr snapToGrid="0" snapToObjects="1">
      <p:cViewPr varScale="1">
        <p:scale>
          <a:sx n="72" d="100"/>
          <a:sy n="72" d="100"/>
        </p:scale>
        <p:origin x="-3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3/3/15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3/3/15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14</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Breakdown</a:t>
            </a: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588397"/>
            <a:ext cx="4556762" cy="277000"/>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Shaun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Wegscheid</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779646"/>
            <a:ext cx="4867184" cy="40555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8" y="5401094"/>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Rama  |  Wikimedia Commons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6" y="0"/>
            <a:ext cx="9128811"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14</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Breakdown</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procedure part A and record your data</a:t>
            </a:r>
            <a:endParaRPr lang="en-US" dirty="0"/>
          </a:p>
        </p:txBody>
      </p:sp>
      <p:pic>
        <p:nvPicPr>
          <p:cNvPr id="2" name="Picture 1"/>
          <p:cNvPicPr>
            <a:picLocks noChangeAspect="1"/>
          </p:cNvPicPr>
          <p:nvPr/>
        </p:nvPicPr>
        <p:blipFill>
          <a:blip r:embed="rId2"/>
          <a:stretch>
            <a:fillRect/>
          </a:stretch>
        </p:blipFill>
        <p:spPr>
          <a:xfrm>
            <a:off x="1530445" y="3635815"/>
            <a:ext cx="6962302" cy="2273204"/>
          </a:xfrm>
          <a:prstGeom prst="rect">
            <a:avLst/>
          </a:prstGeom>
        </p:spPr>
      </p:pic>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How did you decide when the chemical breakdown was over?</a:t>
            </a:r>
            <a:endParaRPr lang="en-US" dirty="0"/>
          </a:p>
        </p:txBody>
      </p:sp>
      <p:sp>
        <p:nvSpPr>
          <p:cNvPr id="4" name="Content Placeholder 3"/>
          <p:cNvSpPr>
            <a:spLocks noGrp="1"/>
          </p:cNvSpPr>
          <p:nvPr>
            <p:ph sz="quarter" idx="10"/>
          </p:nvPr>
        </p:nvSpPr>
        <p:spPr/>
        <p:txBody>
          <a:bodyPr/>
          <a:lstStyle/>
          <a:p>
            <a:endParaRPr lang="en-US" dirty="0"/>
          </a:p>
          <a:p>
            <a:r>
              <a:rPr lang="en-US" dirty="0" smtClean="0"/>
              <a:t>Did you observe or record how long it took before the tablet piece completely dissolved?</a:t>
            </a:r>
          </a:p>
          <a:p>
            <a:endParaRPr lang="en-US" dirty="0"/>
          </a:p>
          <a:p>
            <a:r>
              <a:rPr lang="en-US" dirty="0" smtClean="0"/>
              <a:t>Share your results with the class.</a:t>
            </a:r>
            <a:endParaRPr lang="en-US" dirty="0"/>
          </a:p>
        </p:txBody>
      </p:sp>
    </p:spTree>
    <p:extLst>
      <p:ext uri="{BB962C8B-B14F-4D97-AF65-F5344CB8AC3E}">
        <p14:creationId xmlns:p14="http://schemas.microsoft.com/office/powerpoint/2010/main" val="34271996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procedure part B</a:t>
            </a:r>
            <a:endParaRPr lang="en-US" dirty="0"/>
          </a:p>
        </p:txBody>
      </p:sp>
      <p:sp>
        <p:nvSpPr>
          <p:cNvPr id="4" name="Content Placeholder 3"/>
          <p:cNvSpPr>
            <a:spLocks noGrp="1"/>
          </p:cNvSpPr>
          <p:nvPr>
            <p:ph sz="quarter" idx="10"/>
          </p:nvPr>
        </p:nvSpPr>
        <p:spPr/>
        <p:txBody>
          <a:bodyPr/>
          <a:lstStyle/>
          <a:p>
            <a:r>
              <a:rPr lang="en-US" dirty="0" smtClean="0"/>
              <a:t>Designing Investigations</a:t>
            </a:r>
            <a:endParaRPr lang="en-US" dirty="0"/>
          </a:p>
        </p:txBody>
      </p:sp>
      <p:pic>
        <p:nvPicPr>
          <p:cNvPr id="2" name="Picture 1"/>
          <p:cNvPicPr>
            <a:picLocks noChangeAspect="1"/>
          </p:cNvPicPr>
          <p:nvPr/>
        </p:nvPicPr>
        <p:blipFill>
          <a:blip r:embed="rId2"/>
          <a:stretch>
            <a:fillRect/>
          </a:stretch>
        </p:blipFill>
        <p:spPr>
          <a:xfrm>
            <a:off x="3091454" y="3387178"/>
            <a:ext cx="3825338" cy="3470822"/>
          </a:xfrm>
          <a:prstGeom prst="rect">
            <a:avLst/>
          </a:prstGeom>
        </p:spPr>
      </p:pic>
    </p:spTree>
    <p:extLst>
      <p:ext uri="{BB962C8B-B14F-4D97-AF65-F5344CB8AC3E}">
        <p14:creationId xmlns:p14="http://schemas.microsoft.com/office/powerpoint/2010/main" val="17318665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a:t>D</a:t>
            </a:r>
            <a:r>
              <a:rPr lang="en-US" dirty="0" smtClean="0"/>
              <a:t>igestive system</a:t>
            </a:r>
            <a:endParaRPr lang="en-US" dirty="0"/>
          </a:p>
        </p:txBody>
      </p:sp>
      <p:sp>
        <p:nvSpPr>
          <p:cNvPr id="2" name="Content Placeholder 1"/>
          <p:cNvSpPr>
            <a:spLocks noGrp="1"/>
          </p:cNvSpPr>
          <p:nvPr>
            <p:ph sz="quarter" idx="10"/>
          </p:nvPr>
        </p:nvSpPr>
        <p:spPr/>
        <p:txBody>
          <a:bodyPr/>
          <a:lstStyle/>
          <a:p>
            <a:r>
              <a:rPr lang="en-US" dirty="0" smtClean="0"/>
              <a:t>Trace the path food takes through the digestive system.</a:t>
            </a:r>
            <a:endParaRPr lang="en-US" dirty="0"/>
          </a:p>
        </p:txBody>
      </p:sp>
      <p:pic>
        <p:nvPicPr>
          <p:cNvPr id="5" name="Picture 4"/>
          <p:cNvPicPr>
            <a:picLocks noChangeAspect="1"/>
          </p:cNvPicPr>
          <p:nvPr/>
        </p:nvPicPr>
        <p:blipFill>
          <a:blip r:embed="rId2"/>
          <a:stretch>
            <a:fillRect/>
          </a:stretch>
        </p:blipFill>
        <p:spPr>
          <a:xfrm>
            <a:off x="3268134" y="3547986"/>
            <a:ext cx="2015066" cy="3258598"/>
          </a:xfrm>
          <a:prstGeom prst="rect">
            <a:avLst/>
          </a:prstGeom>
        </p:spPr>
      </p:pic>
    </p:spTree>
    <p:extLst>
      <p:ext uri="{BB962C8B-B14F-4D97-AF65-F5344CB8AC3E}">
        <p14:creationId xmlns:p14="http://schemas.microsoft.com/office/powerpoint/2010/main" val="1253126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8" name="Content Placeholder 7"/>
          <p:cNvSpPr>
            <a:spLocks noGrp="1"/>
          </p:cNvSpPr>
          <p:nvPr>
            <p:ph sz="quarter" idx="10"/>
          </p:nvPr>
        </p:nvSpPr>
        <p:spPr/>
        <p:txBody>
          <a:bodyPr/>
          <a:lstStyle/>
          <a:p>
            <a:r>
              <a:rPr lang="en-US" dirty="0"/>
              <a:t>a. In your experiment, what variables did you keep the same?</a:t>
            </a:r>
          </a:p>
          <a:p>
            <a:r>
              <a:rPr lang="en-US" dirty="0"/>
              <a:t>b. Were there any variables (except for the one being tested) that </a:t>
            </a:r>
            <a:r>
              <a:rPr lang="en-US" dirty="0" smtClean="0"/>
              <a:t>you could </a:t>
            </a:r>
            <a:r>
              <a:rPr lang="en-US" dirty="0"/>
              <a:t>not keep the same?</a:t>
            </a:r>
          </a:p>
          <a:p>
            <a:r>
              <a:rPr lang="en-US" dirty="0"/>
              <a:t>c. How could you or did you improve the design of your experiment</a:t>
            </a:r>
            <a:r>
              <a:rPr lang="en-US" dirty="0" smtClean="0"/>
              <a:t>? Explain</a:t>
            </a:r>
            <a:r>
              <a:rPr lang="en-US" dirty="0"/>
              <a:t>.</a:t>
            </a:r>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8" name="Content Placeholder 7"/>
          <p:cNvSpPr>
            <a:spLocks noGrp="1"/>
          </p:cNvSpPr>
          <p:nvPr>
            <p:ph sz="quarter" idx="10"/>
          </p:nvPr>
        </p:nvSpPr>
        <p:spPr/>
        <p:txBody>
          <a:bodyPr/>
          <a:lstStyle/>
          <a:p>
            <a:r>
              <a:rPr lang="en-US" dirty="0"/>
              <a:t>a. What part of digestion was modeled by breaking the tablet?</a:t>
            </a:r>
          </a:p>
          <a:p>
            <a:r>
              <a:rPr lang="en-US" dirty="0"/>
              <a:t>b. What part of digestion was modeled by adding vinegar?</a:t>
            </a:r>
          </a:p>
        </p:txBody>
      </p:sp>
    </p:spTree>
    <p:extLst>
      <p:ext uri="{BB962C8B-B14F-4D97-AF65-F5344CB8AC3E}">
        <p14:creationId xmlns:p14="http://schemas.microsoft.com/office/powerpoint/2010/main" val="38968717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8" name="Content Placeholder 7"/>
          <p:cNvSpPr>
            <a:spLocks noGrp="1"/>
          </p:cNvSpPr>
          <p:nvPr>
            <p:ph sz="quarter" idx="10"/>
          </p:nvPr>
        </p:nvSpPr>
        <p:spPr/>
        <p:txBody>
          <a:bodyPr/>
          <a:lstStyle/>
          <a:p>
            <a:r>
              <a:rPr lang="en-US" dirty="0"/>
              <a:t>a. What qualitative data did you collect?</a:t>
            </a:r>
          </a:p>
          <a:p>
            <a:r>
              <a:rPr lang="en-US" dirty="0"/>
              <a:t>b. What quantitative data did you collect?</a:t>
            </a:r>
          </a:p>
        </p:txBody>
      </p:sp>
    </p:spTree>
    <p:extLst>
      <p:ext uri="{BB962C8B-B14F-4D97-AF65-F5344CB8AC3E}">
        <p14:creationId xmlns:p14="http://schemas.microsoft.com/office/powerpoint/2010/main" val="37435719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8" name="Content Placeholder 7"/>
          <p:cNvSpPr>
            <a:spLocks noGrp="1"/>
          </p:cNvSpPr>
          <p:nvPr>
            <p:ph sz="quarter" idx="10"/>
          </p:nvPr>
        </p:nvSpPr>
        <p:spPr/>
        <p:txBody>
          <a:bodyPr/>
          <a:lstStyle/>
          <a:p>
            <a:pPr>
              <a:spcBef>
                <a:spcPts val="0"/>
              </a:spcBef>
            </a:pPr>
            <a:r>
              <a:rPr lang="en-US" dirty="0"/>
              <a:t>How does the size of your food affect the speed at which chemical </a:t>
            </a:r>
            <a:r>
              <a:rPr lang="en-US" dirty="0" smtClean="0"/>
              <a:t>breakdown occurs</a:t>
            </a:r>
            <a:r>
              <a:rPr lang="en-US" dirty="0"/>
              <a:t>? Explain how your conclusions are based on the data </a:t>
            </a:r>
            <a:r>
              <a:rPr lang="en-US" dirty="0" smtClean="0"/>
              <a:t>collected during </a:t>
            </a:r>
            <a:r>
              <a:rPr lang="en-US" dirty="0"/>
              <a:t>your experiment, and whether your hypothesis was </a:t>
            </a:r>
            <a:r>
              <a:rPr lang="en-US" dirty="0" smtClean="0"/>
              <a:t>supported or </a:t>
            </a:r>
            <a:r>
              <a:rPr lang="en-US" dirty="0"/>
              <a:t>disproved.</a:t>
            </a:r>
          </a:p>
        </p:txBody>
      </p:sp>
    </p:spTree>
    <p:extLst>
      <p:ext uri="{BB962C8B-B14F-4D97-AF65-F5344CB8AC3E}">
        <p14:creationId xmlns:p14="http://schemas.microsoft.com/office/powerpoint/2010/main" val="18229685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SCORING GUIDE: Analyzing Data</a:t>
            </a:r>
            <a:endParaRPr lang="en-US" dirty="0"/>
          </a:p>
        </p:txBody>
      </p:sp>
      <p:pic>
        <p:nvPicPr>
          <p:cNvPr id="2" name="Picture 1"/>
          <p:cNvPicPr>
            <a:picLocks noChangeAspect="1"/>
          </p:cNvPicPr>
          <p:nvPr/>
        </p:nvPicPr>
        <p:blipFill>
          <a:blip r:embed="rId2"/>
          <a:stretch>
            <a:fillRect/>
          </a:stretch>
        </p:blipFill>
        <p:spPr>
          <a:xfrm>
            <a:off x="2559654" y="2914353"/>
            <a:ext cx="4214104" cy="3943647"/>
          </a:xfrm>
          <a:prstGeom prst="rect">
            <a:avLst/>
          </a:prstGeom>
        </p:spPr>
      </p:pic>
    </p:spTree>
    <p:extLst>
      <p:ext uri="{BB962C8B-B14F-4D97-AF65-F5344CB8AC3E}">
        <p14:creationId xmlns:p14="http://schemas.microsoft.com/office/powerpoint/2010/main" val="11380140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dirty="0"/>
              <a:t>Besides preventing choking, why is it important to chew your food?</a:t>
            </a:r>
          </a:p>
        </p:txBody>
      </p:sp>
    </p:spTree>
    <p:extLst>
      <p:ext uri="{BB962C8B-B14F-4D97-AF65-F5344CB8AC3E}">
        <p14:creationId xmlns:p14="http://schemas.microsoft.com/office/powerpoint/2010/main" val="26183850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U+2197.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497" y="5486750"/>
            <a:ext cx="105642" cy="1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Why is it important to chew your food?</a:t>
            </a:r>
          </a:p>
          <a:p>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6433" y="3048000"/>
            <a:ext cx="2424706" cy="36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Chemical breakdown </a:t>
            </a:r>
            <a:r>
              <a:rPr lang="en-US" dirty="0" smtClean="0"/>
              <a:t>- </a:t>
            </a:r>
            <a:r>
              <a:rPr lang="en-US" dirty="0"/>
              <a:t>The breaking up of larger </a:t>
            </a:r>
            <a:r>
              <a:rPr lang="en-US" dirty="0" smtClean="0"/>
              <a:t>molecules into </a:t>
            </a:r>
            <a:r>
              <a:rPr lang="en-US" dirty="0"/>
              <a:t>smaller ones through the action of chemicals (</a:t>
            </a:r>
            <a:r>
              <a:rPr lang="en-US" dirty="0" smtClean="0"/>
              <a:t>for example</a:t>
            </a:r>
            <a:r>
              <a:rPr lang="en-US" dirty="0"/>
              <a:t>, hydrochloric acid, enzymes).</a:t>
            </a:r>
            <a:endParaRPr lang="en-US" b="1" dirty="0"/>
          </a:p>
          <a:p>
            <a:endParaRPr lang="en-US" dirty="0" smtClean="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Control - A standard of comparison for checking or verifying the results of an experiment. In the parallel experiment a single variable is changed. The results are compared to the control in order to see if the variable had any effect.</a:t>
            </a:r>
          </a:p>
          <a:p>
            <a:endParaRPr lang="en-US" dirty="0" smtClean="0"/>
          </a:p>
          <a:p>
            <a:endParaRPr lang="en-US" dirty="0"/>
          </a:p>
          <a:p>
            <a:endParaRPr lang="en-US" dirty="0"/>
          </a:p>
        </p:txBody>
      </p:sp>
    </p:spTree>
    <p:extLst>
      <p:ext uri="{BB962C8B-B14F-4D97-AF65-F5344CB8AC3E}">
        <p14:creationId xmlns:p14="http://schemas.microsoft.com/office/powerpoint/2010/main" val="14476809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Digestive system - An integrated system consisting of specialized organs responsible for the ingestion, digestion, and absorption of food.</a:t>
            </a:r>
          </a:p>
          <a:p>
            <a:endParaRPr lang="en-US" dirty="0" smtClean="0"/>
          </a:p>
          <a:p>
            <a:r>
              <a:rPr lang="en-US" dirty="0" smtClean="0"/>
              <a:t>Function - </a:t>
            </a:r>
            <a:r>
              <a:rPr lang="en-US" dirty="0"/>
              <a:t>The specialized activities performed by a system</a:t>
            </a:r>
            <a:r>
              <a:rPr lang="en-US" dirty="0" smtClean="0"/>
              <a:t>, organ</a:t>
            </a:r>
            <a:r>
              <a:rPr lang="en-US" dirty="0"/>
              <a:t>, body part, or device.</a:t>
            </a:r>
          </a:p>
          <a:p>
            <a:endParaRPr lang="en-US" dirty="0"/>
          </a:p>
        </p:txBody>
      </p:sp>
    </p:spTree>
    <p:extLst>
      <p:ext uri="{BB962C8B-B14F-4D97-AF65-F5344CB8AC3E}">
        <p14:creationId xmlns:p14="http://schemas.microsoft.com/office/powerpoint/2010/main" val="8048337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Hypothesis - </a:t>
            </a:r>
            <a:r>
              <a:rPr lang="en-US" dirty="0"/>
              <a:t>A possible explanation </a:t>
            </a:r>
            <a:r>
              <a:rPr lang="en-US" dirty="0" smtClean="0"/>
              <a:t>for observations</a:t>
            </a:r>
            <a:r>
              <a:rPr lang="en-US" dirty="0"/>
              <a:t>, facts, </a:t>
            </a:r>
            <a:r>
              <a:rPr lang="en-US" dirty="0" smtClean="0"/>
              <a:t>or events</a:t>
            </a:r>
            <a:r>
              <a:rPr lang="en-US" dirty="0"/>
              <a:t>, that may be tested, verified, or answered </a:t>
            </a:r>
            <a:r>
              <a:rPr lang="en-US" dirty="0" smtClean="0"/>
              <a:t>by further </a:t>
            </a:r>
            <a:r>
              <a:rPr lang="en-US" dirty="0"/>
              <a:t>investigation.</a:t>
            </a:r>
          </a:p>
          <a:p>
            <a:endParaRPr lang="en-US" b="1" dirty="0" smtClean="0"/>
          </a:p>
          <a:p>
            <a:endParaRPr lang="en-US" dirty="0"/>
          </a:p>
        </p:txBody>
      </p:sp>
    </p:spTree>
    <p:extLst>
      <p:ext uri="{BB962C8B-B14F-4D97-AF65-F5344CB8AC3E}">
        <p14:creationId xmlns:p14="http://schemas.microsoft.com/office/powerpoint/2010/main" val="21955781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a:t>Mechanical breakdown </a:t>
            </a:r>
            <a:r>
              <a:rPr lang="en-US" dirty="0"/>
              <a:t>- The purely physical process of breaking down larger substances into smaller pieces without changing the chemical composition of the substance.</a:t>
            </a:r>
            <a:endParaRPr lang="en-US" b="1" dirty="0"/>
          </a:p>
          <a:p>
            <a:endParaRPr lang="en-US" dirty="0" smtClean="0"/>
          </a:p>
          <a:p>
            <a:r>
              <a:rPr lang="en-US" dirty="0" smtClean="0"/>
              <a:t>Model - </a:t>
            </a:r>
            <a:r>
              <a:rPr lang="en-US" dirty="0"/>
              <a:t>Something that is used to describe a larger or </a:t>
            </a:r>
            <a:r>
              <a:rPr lang="en-US" dirty="0" smtClean="0"/>
              <a:t>smaller object</a:t>
            </a:r>
            <a:r>
              <a:rPr lang="en-US" dirty="0"/>
              <a:t>; a description of an event or object that </a:t>
            </a:r>
            <a:r>
              <a:rPr lang="en-US" dirty="0" smtClean="0"/>
              <a:t>accounts for </a:t>
            </a:r>
            <a:r>
              <a:rPr lang="en-US" dirty="0"/>
              <a:t>all its properties.</a:t>
            </a:r>
          </a:p>
          <a:p>
            <a:endParaRPr lang="en-US" dirty="0"/>
          </a:p>
        </p:txBody>
      </p:sp>
    </p:spTree>
    <p:extLst>
      <p:ext uri="{BB962C8B-B14F-4D97-AF65-F5344CB8AC3E}">
        <p14:creationId xmlns:p14="http://schemas.microsoft.com/office/powerpoint/2010/main" val="6754160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pPr>
              <a:spcBef>
                <a:spcPts val="0"/>
              </a:spcBef>
            </a:pPr>
            <a:r>
              <a:rPr lang="en-US" dirty="0" smtClean="0"/>
              <a:t>Organ - </a:t>
            </a:r>
            <a:r>
              <a:rPr lang="en-US" dirty="0"/>
              <a:t>A collection of tissues which performs a </a:t>
            </a:r>
            <a:r>
              <a:rPr lang="en-US" dirty="0" smtClean="0"/>
              <a:t>particular function </a:t>
            </a:r>
            <a:r>
              <a:rPr lang="en-US" dirty="0"/>
              <a:t>or set of functions.</a:t>
            </a:r>
          </a:p>
          <a:p>
            <a:pPr>
              <a:spcBef>
                <a:spcPts val="0"/>
              </a:spcBef>
            </a:pPr>
            <a:endParaRPr lang="en-US" dirty="0" smtClean="0"/>
          </a:p>
          <a:p>
            <a:pPr>
              <a:spcBef>
                <a:spcPts val="0"/>
              </a:spcBef>
            </a:pPr>
            <a:r>
              <a:rPr lang="en-US" dirty="0" smtClean="0"/>
              <a:t>Qualitative - </a:t>
            </a:r>
            <a:r>
              <a:rPr lang="en-US" dirty="0"/>
              <a:t>Information that is concerned with qualities, </a:t>
            </a:r>
            <a:r>
              <a:rPr lang="en-US" dirty="0" smtClean="0"/>
              <a:t>not numbers </a:t>
            </a:r>
            <a:r>
              <a:rPr lang="en-US" dirty="0"/>
              <a:t>or quantities.</a:t>
            </a:r>
          </a:p>
          <a:p>
            <a:pPr>
              <a:spcBef>
                <a:spcPts val="0"/>
              </a:spcBef>
            </a:pPr>
            <a:endParaRPr lang="en-US" dirty="0" smtClean="0"/>
          </a:p>
          <a:p>
            <a:pPr>
              <a:spcBef>
                <a:spcPts val="0"/>
              </a:spcBef>
            </a:pPr>
            <a:r>
              <a:rPr lang="en-US" dirty="0" smtClean="0"/>
              <a:t>Quantitative - </a:t>
            </a:r>
            <a:r>
              <a:rPr lang="en-US" dirty="0"/>
              <a:t>Information that is based on </a:t>
            </a:r>
            <a:r>
              <a:rPr lang="en-US" dirty="0" smtClean="0"/>
              <a:t>numerical measurements</a:t>
            </a:r>
            <a:r>
              <a:rPr lang="en-US" dirty="0"/>
              <a:t>.</a:t>
            </a:r>
          </a:p>
          <a:p>
            <a:pPr>
              <a:spcBef>
                <a:spcPts val="0"/>
              </a:spcBef>
            </a:pPr>
            <a:endParaRPr lang="en-US" dirty="0"/>
          </a:p>
        </p:txBody>
      </p:sp>
    </p:spTree>
    <p:extLst>
      <p:ext uri="{BB962C8B-B14F-4D97-AF65-F5344CB8AC3E}">
        <p14:creationId xmlns:p14="http://schemas.microsoft.com/office/powerpoint/2010/main" val="20747978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pPr>
              <a:spcBef>
                <a:spcPts val="0"/>
              </a:spcBef>
            </a:pPr>
            <a:r>
              <a:rPr lang="en-US" b="1" dirty="0"/>
              <a:t>Surface area </a:t>
            </a:r>
            <a:r>
              <a:rPr lang="en-US" dirty="0" smtClean="0"/>
              <a:t>- </a:t>
            </a:r>
            <a:r>
              <a:rPr lang="en-US" dirty="0"/>
              <a:t>The part of a structure that is exposed. </a:t>
            </a:r>
            <a:r>
              <a:rPr lang="en-US" dirty="0" smtClean="0"/>
              <a:t>For example</a:t>
            </a:r>
            <a:r>
              <a:rPr lang="en-US" dirty="0"/>
              <a:t>, during digestion, mechanical breakdown </a:t>
            </a:r>
            <a:r>
              <a:rPr lang="en-US" dirty="0" smtClean="0"/>
              <a:t>of food </a:t>
            </a:r>
            <a:r>
              <a:rPr lang="en-US" dirty="0"/>
              <a:t>increases the surface area of the food so that more </a:t>
            </a:r>
            <a:r>
              <a:rPr lang="en-US" dirty="0" smtClean="0"/>
              <a:t>of it </a:t>
            </a:r>
            <a:r>
              <a:rPr lang="en-US" dirty="0"/>
              <a:t>is exposed to chemicals and is therefore digested </a:t>
            </a:r>
            <a:r>
              <a:rPr lang="en-US" dirty="0" smtClean="0"/>
              <a:t>more quickly</a:t>
            </a:r>
            <a:r>
              <a:rPr lang="en-US" dirty="0"/>
              <a:t>. Increasing the surface area of a liquid speeds </a:t>
            </a:r>
            <a:r>
              <a:rPr lang="en-US" dirty="0" smtClean="0"/>
              <a:t>up the </a:t>
            </a:r>
            <a:r>
              <a:rPr lang="en-US" dirty="0"/>
              <a:t>rate of evaporation or absorption</a:t>
            </a:r>
            <a:r>
              <a:rPr lang="en-US" dirty="0" smtClean="0"/>
              <a:t>.</a:t>
            </a:r>
          </a:p>
          <a:p>
            <a:endParaRPr lang="en-US" dirty="0"/>
          </a:p>
        </p:txBody>
      </p:sp>
    </p:spTree>
    <p:extLst>
      <p:ext uri="{BB962C8B-B14F-4D97-AF65-F5344CB8AC3E}">
        <p14:creationId xmlns:p14="http://schemas.microsoft.com/office/powerpoint/2010/main" val="36043282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Variable - </a:t>
            </a:r>
            <a:r>
              <a:rPr lang="en-US" dirty="0"/>
              <a:t>The only factor in a </a:t>
            </a:r>
            <a:r>
              <a:rPr lang="en-US" dirty="0" smtClean="0"/>
              <a:t>scientific experiment </a:t>
            </a:r>
            <a:r>
              <a:rPr lang="en-US" dirty="0"/>
              <a:t>that </a:t>
            </a:r>
            <a:r>
              <a:rPr lang="en-US" dirty="0" smtClean="0"/>
              <a:t>is different </a:t>
            </a:r>
            <a:r>
              <a:rPr lang="en-US" dirty="0"/>
              <a:t>from the control group.</a:t>
            </a:r>
          </a:p>
        </p:txBody>
      </p:sp>
    </p:spTree>
    <p:extLst>
      <p:ext uri="{BB962C8B-B14F-4D97-AF65-F5344CB8AC3E}">
        <p14:creationId xmlns:p14="http://schemas.microsoft.com/office/powerpoint/2010/main" val="5604730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6876901" cy="4276725"/>
          </a:xfrm>
        </p:spPr>
        <p:txBody>
          <a:bodyPr numCol="2"/>
          <a:lstStyle/>
          <a:p>
            <a:r>
              <a:rPr lang="en-US" b="1" dirty="0"/>
              <a:t>chemical breakdown</a:t>
            </a:r>
          </a:p>
          <a:p>
            <a:r>
              <a:rPr lang="en-US" dirty="0"/>
              <a:t>control</a:t>
            </a:r>
          </a:p>
          <a:p>
            <a:r>
              <a:rPr lang="en-US" dirty="0"/>
              <a:t>digestive system</a:t>
            </a:r>
          </a:p>
          <a:p>
            <a:r>
              <a:rPr lang="en-US" dirty="0"/>
              <a:t>function</a:t>
            </a:r>
          </a:p>
          <a:p>
            <a:r>
              <a:rPr lang="en-US" dirty="0"/>
              <a:t>hypothesis</a:t>
            </a:r>
          </a:p>
          <a:p>
            <a:r>
              <a:rPr lang="en-US" b="1" dirty="0"/>
              <a:t>mechanical breakdown</a:t>
            </a:r>
          </a:p>
          <a:p>
            <a:r>
              <a:rPr lang="en-US" dirty="0"/>
              <a:t>model</a:t>
            </a:r>
          </a:p>
          <a:p>
            <a:r>
              <a:rPr lang="en-US" dirty="0"/>
              <a:t>organ</a:t>
            </a:r>
          </a:p>
          <a:p>
            <a:r>
              <a:rPr lang="en-US" dirty="0"/>
              <a:t>qualitative/ quantitative data</a:t>
            </a:r>
          </a:p>
          <a:p>
            <a:r>
              <a:rPr lang="en-US" b="1" dirty="0"/>
              <a:t>surface area (optional)</a:t>
            </a:r>
          </a:p>
          <a:p>
            <a:r>
              <a:rPr lang="en-US" dirty="0"/>
              <a:t>variable</a:t>
            </a:r>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ubes.jpg"/>
          <p:cNvPicPr>
            <a:picLocks noChangeAspect="1"/>
          </p:cNvPicPr>
          <p:nvPr/>
        </p:nvPicPr>
        <p:blipFill rotWithShape="1">
          <a:blip r:embed="rId2">
            <a:extLst>
              <a:ext uri="{28A0092B-C50C-407E-A947-70E740481C1C}">
                <a14:useLocalDpi xmlns:a14="http://schemas.microsoft.com/office/drawing/2010/main" val="0"/>
              </a:ext>
            </a:extLst>
          </a:blip>
          <a:srcRect r="54224"/>
          <a:stretch/>
        </p:blipFill>
        <p:spPr bwMode="auto">
          <a:xfrm>
            <a:off x="2129835" y="4118870"/>
            <a:ext cx="2917378" cy="273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p:nvPr>
        </p:nvSpPr>
        <p:spPr/>
        <p:txBody>
          <a:bodyPr/>
          <a:lstStyle/>
          <a:p>
            <a:r>
              <a:rPr lang="en-US" dirty="0"/>
              <a:t>When the cube at left is cut into 8 equal cubes, the total volume stays the same.  Which has more surface area, the original cube or the set of 8 cubes</a:t>
            </a:r>
            <a:r>
              <a:rPr lang="en-US" dirty="0" smtClean="0"/>
              <a:t>?</a:t>
            </a:r>
            <a:endParaRPr lang="en-US" dirty="0"/>
          </a:p>
          <a:p>
            <a:endParaRPr lang="en-US" dirty="0"/>
          </a:p>
          <a:p>
            <a:endParaRPr lang="en-US" dirty="0"/>
          </a:p>
        </p:txBody>
      </p:sp>
      <p:pic>
        <p:nvPicPr>
          <p:cNvPr id="4" name="Picture 10" descr="cubes.jpg"/>
          <p:cNvPicPr>
            <a:picLocks noChangeAspect="1"/>
          </p:cNvPicPr>
          <p:nvPr/>
        </p:nvPicPr>
        <p:blipFill rotWithShape="1">
          <a:blip r:embed="rId2">
            <a:extLst>
              <a:ext uri="{28A0092B-C50C-407E-A947-70E740481C1C}">
                <a14:useLocalDpi xmlns:a14="http://schemas.microsoft.com/office/drawing/2010/main" val="0"/>
              </a:ext>
            </a:extLst>
          </a:blip>
          <a:srcRect l="46677"/>
          <a:stretch/>
        </p:blipFill>
        <p:spPr bwMode="auto">
          <a:xfrm>
            <a:off x="4884399" y="4265391"/>
            <a:ext cx="3034755" cy="2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What are the major functions of the digestive system?</a:t>
            </a:r>
          </a:p>
          <a:p>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Share your thoughts with the class.</a:t>
            </a:r>
            <a:endParaRPr lang="en-US" dirty="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7673" y="4255749"/>
            <a:ext cx="2082412" cy="260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9056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Breakdown</a:t>
            </a:r>
            <a:endParaRPr lang="en-US" dirty="0"/>
          </a:p>
        </p:txBody>
      </p:sp>
      <p:sp>
        <p:nvSpPr>
          <p:cNvPr id="3" name="Content Placeholder 2"/>
          <p:cNvSpPr>
            <a:spLocks noGrp="1"/>
          </p:cNvSpPr>
          <p:nvPr>
            <p:ph sz="quarter" idx="10"/>
          </p:nvPr>
        </p:nvSpPr>
        <p:spPr/>
        <p:txBody>
          <a:bodyPr/>
          <a:lstStyle/>
          <a:p>
            <a:r>
              <a:rPr lang="en-US" dirty="0" smtClean="0"/>
              <a:t>Two types of breakdown:</a:t>
            </a:r>
          </a:p>
          <a:p>
            <a:r>
              <a:rPr lang="en-US" dirty="0" smtClean="0"/>
              <a:t>Mechanical breakdown – food is physically broken down into smaller pieces</a:t>
            </a:r>
          </a:p>
          <a:p>
            <a:endParaRPr lang="en-US" dirty="0"/>
          </a:p>
          <a:p>
            <a:r>
              <a:rPr lang="en-US" dirty="0" smtClean="0"/>
              <a:t>Chemical breakdown – particles of food are broken down </a:t>
            </a:r>
            <a:r>
              <a:rPr lang="en-US" smtClean="0"/>
              <a:t>by chemicals.</a:t>
            </a:r>
            <a:endParaRPr lang="en-US" dirty="0" smtClean="0"/>
          </a:p>
          <a:p>
            <a:endParaRPr lang="en-US" dirty="0"/>
          </a:p>
        </p:txBody>
      </p:sp>
    </p:spTree>
    <p:extLst>
      <p:ext uri="{BB962C8B-B14F-4D97-AF65-F5344CB8AC3E}">
        <p14:creationId xmlns:p14="http://schemas.microsoft.com/office/powerpoint/2010/main" val="872866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Why is breakdown important?</a:t>
            </a:r>
          </a:p>
          <a:p>
            <a:endParaRPr lang="en-US" dirty="0"/>
          </a:p>
          <a:p>
            <a:endParaRPr lang="en-US" dirty="0"/>
          </a:p>
        </p:txBody>
      </p:sp>
      <p:sp>
        <p:nvSpPr>
          <p:cNvPr id="3" name="Content Placeholder 2"/>
          <p:cNvSpPr>
            <a:spLocks noGrp="1"/>
          </p:cNvSpPr>
          <p:nvPr>
            <p:ph sz="quarter" idx="10"/>
          </p:nvPr>
        </p:nvSpPr>
        <p:spPr/>
        <p:txBody>
          <a:bodyPr/>
          <a:lstStyle/>
          <a:p>
            <a:r>
              <a:rPr lang="en-US" dirty="0" smtClean="0"/>
              <a:t>Share your thoughts with the class.</a:t>
            </a:r>
            <a:endParaRPr lang="en-US" dirty="0"/>
          </a:p>
        </p:txBody>
      </p:sp>
    </p:spTree>
    <p:extLst>
      <p:ext uri="{BB962C8B-B14F-4D97-AF65-F5344CB8AC3E}">
        <p14:creationId xmlns:p14="http://schemas.microsoft.com/office/powerpoint/2010/main" val="4503025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3360738"/>
            <a:ext cx="2328863"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Why is it important to chew your food?</a:t>
            </a:r>
          </a:p>
          <a:p>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00387"/>
            <a:ext cx="281305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17077</TotalTime>
  <Words>700</Words>
  <Application>Microsoft Macintosh PowerPoint</Application>
  <PresentationFormat>On-screen Show (4:3)</PresentationFormat>
  <Paragraphs>76</Paragraphs>
  <Slides>28</Slides>
  <Notes>1</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608</cp:revision>
  <dcterms:created xsi:type="dcterms:W3CDTF">2013-12-03T01:41:17Z</dcterms:created>
  <dcterms:modified xsi:type="dcterms:W3CDTF">2015-03-03T10:49:37Z</dcterms:modified>
</cp:coreProperties>
</file>