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5244" r:id="rId1"/>
    <p:sldMasterId id="2147485245" r:id="rId2"/>
    <p:sldMasterId id="2147483648" r:id="rId3"/>
  </p:sldMasterIdLst>
  <p:notesMasterIdLst>
    <p:notesMasterId r:id="rId41"/>
  </p:notesMasterIdLst>
  <p:handoutMasterIdLst>
    <p:handoutMasterId r:id="rId42"/>
  </p:handoutMasterIdLst>
  <p:sldIdLst>
    <p:sldId id="753" r:id="rId4"/>
    <p:sldId id="785" r:id="rId5"/>
    <p:sldId id="786" r:id="rId6"/>
    <p:sldId id="787" r:id="rId7"/>
    <p:sldId id="788" r:id="rId8"/>
    <p:sldId id="789" r:id="rId9"/>
    <p:sldId id="790" r:id="rId10"/>
    <p:sldId id="828" r:id="rId11"/>
    <p:sldId id="803" r:id="rId12"/>
    <p:sldId id="802" r:id="rId13"/>
    <p:sldId id="801" r:id="rId14"/>
    <p:sldId id="800" r:id="rId15"/>
    <p:sldId id="820" r:id="rId16"/>
    <p:sldId id="821" r:id="rId17"/>
    <p:sldId id="829" r:id="rId18"/>
    <p:sldId id="822" r:id="rId19"/>
    <p:sldId id="804" r:id="rId20"/>
    <p:sldId id="807" r:id="rId21"/>
    <p:sldId id="792" r:id="rId22"/>
    <p:sldId id="813" r:id="rId23"/>
    <p:sldId id="812" r:id="rId24"/>
    <p:sldId id="823" r:id="rId25"/>
    <p:sldId id="811" r:id="rId26"/>
    <p:sldId id="824" r:id="rId27"/>
    <p:sldId id="810" r:id="rId28"/>
    <p:sldId id="825" r:id="rId29"/>
    <p:sldId id="826" r:id="rId30"/>
    <p:sldId id="827" r:id="rId31"/>
    <p:sldId id="809" r:id="rId32"/>
    <p:sldId id="793" r:id="rId33"/>
    <p:sldId id="794" r:id="rId34"/>
    <p:sldId id="819" r:id="rId35"/>
    <p:sldId id="818" r:id="rId36"/>
    <p:sldId id="817" r:id="rId37"/>
    <p:sldId id="816" r:id="rId38"/>
    <p:sldId id="815" r:id="rId39"/>
    <p:sldId id="795"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ヒラギノ角ゴ Pro W3" charset="-128"/>
      </a:defRPr>
    </a:lvl5pPr>
    <a:lvl6pPr marL="2286000" algn="l" defTabSz="457200" rtl="0" eaLnBrk="1" latinLnBrk="0" hangingPunct="1">
      <a:defRPr kern="1200">
        <a:solidFill>
          <a:schemeClr val="tx1"/>
        </a:solidFill>
        <a:latin typeface="Arial" charset="0"/>
        <a:ea typeface="ヒラギノ角ゴ Pro W3" charset="-128"/>
        <a:cs typeface="ヒラギノ角ゴ Pro W3" charset="-128"/>
      </a:defRPr>
    </a:lvl6pPr>
    <a:lvl7pPr marL="2743200" algn="l" defTabSz="457200" rtl="0" eaLnBrk="1" latinLnBrk="0" hangingPunct="1">
      <a:defRPr kern="1200">
        <a:solidFill>
          <a:schemeClr val="tx1"/>
        </a:solidFill>
        <a:latin typeface="Arial" charset="0"/>
        <a:ea typeface="ヒラギノ角ゴ Pro W3" charset="-128"/>
        <a:cs typeface="ヒラギノ角ゴ Pro W3" charset="-128"/>
      </a:defRPr>
    </a:lvl7pPr>
    <a:lvl8pPr marL="3200400" algn="l" defTabSz="457200" rtl="0" eaLnBrk="1" latinLnBrk="0" hangingPunct="1">
      <a:defRPr kern="1200">
        <a:solidFill>
          <a:schemeClr val="tx1"/>
        </a:solidFill>
        <a:latin typeface="Arial" charset="0"/>
        <a:ea typeface="ヒラギノ角ゴ Pro W3" charset="-128"/>
        <a:cs typeface="ヒラギノ角ゴ Pro W3" charset="-128"/>
      </a:defRPr>
    </a:lvl8pPr>
    <a:lvl9pPr marL="3657600" algn="l" defTabSz="457200" rtl="0" eaLnBrk="1" latinLnBrk="0" hangingPunct="1">
      <a:defRPr kern="1200">
        <a:solidFill>
          <a:schemeClr val="tx1"/>
        </a:solidFill>
        <a:latin typeface="Arial" charset="0"/>
        <a:ea typeface="ヒラギノ角ゴ Pro W3" charset="-128"/>
        <a:cs typeface="ヒラギノ角ゴ Pro W3" charset="-128"/>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84C6"/>
    <a:srgbClr val="6DC068"/>
    <a:srgbClr val="528195"/>
    <a:srgbClr val="DE5950"/>
    <a:srgbClr val="009276"/>
    <a:srgbClr val="F7941D"/>
    <a:srgbClr val="934B94"/>
    <a:srgbClr val="348CCB"/>
    <a:srgbClr val="6CBF67"/>
    <a:srgbClr val="DE5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636" autoAdjust="0"/>
  </p:normalViewPr>
  <p:slideViewPr>
    <p:cSldViewPr snapToGrid="0" snapToObjects="1">
      <p:cViewPr varScale="1">
        <p:scale>
          <a:sx n="61" d="100"/>
          <a:sy n="61" d="100"/>
        </p:scale>
        <p:origin x="-128" y="-2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2" d="100"/>
          <a:sy n="72" d="100"/>
        </p:scale>
        <p:origin x="2694" y="72"/>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slide" Target="slides/slide37.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83B4647-6FE3-204B-90C1-F510D5C409CE}" type="datetime1">
              <a:rPr lang="en-US"/>
              <a:pPr>
                <a:defRPr/>
              </a:pPr>
              <a:t>3/3/15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1D8818C-1885-7542-818F-6B47C055438B}" type="slidenum">
              <a:rPr lang="en-US"/>
              <a:pPr>
                <a:defRPr/>
              </a:pPr>
              <a:t>‹#›</a:t>
            </a:fld>
            <a:endParaRPr lang="en-US"/>
          </a:p>
        </p:txBody>
      </p:sp>
    </p:spTree>
    <p:extLst>
      <p:ext uri="{BB962C8B-B14F-4D97-AF65-F5344CB8AC3E}">
        <p14:creationId xmlns:p14="http://schemas.microsoft.com/office/powerpoint/2010/main" val="280852184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DC1CAC55-C106-4341-A003-D14E548FEA0E}" type="datetime1">
              <a:rPr lang="en-US"/>
              <a:pPr>
                <a:defRPr/>
              </a:pPr>
              <a:t>3/3/15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DC5960D-F02B-F24D-8D19-D730EB85240C}" type="slidenum">
              <a:rPr lang="en-US"/>
              <a:pPr>
                <a:defRPr/>
              </a:pPr>
              <a:t>‹#›</a:t>
            </a:fld>
            <a:endParaRPr lang="en-US"/>
          </a:p>
        </p:txBody>
      </p:sp>
    </p:spTree>
    <p:extLst>
      <p:ext uri="{BB962C8B-B14F-4D97-AF65-F5344CB8AC3E}">
        <p14:creationId xmlns:p14="http://schemas.microsoft.com/office/powerpoint/2010/main" val="3842913056"/>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FDC5960D-F02B-F24D-8D19-D730EB85240C}" type="slidenum">
              <a:rPr lang="en-US" smtClean="0"/>
              <a:pPr>
                <a:defRPr/>
              </a:pPr>
              <a:t>2</a:t>
            </a:fld>
            <a:endParaRPr lang="en-US"/>
          </a:p>
        </p:txBody>
      </p:sp>
    </p:spTree>
    <p:extLst>
      <p:ext uri="{BB962C8B-B14F-4D97-AF65-F5344CB8AC3E}">
        <p14:creationId xmlns:p14="http://schemas.microsoft.com/office/powerpoint/2010/main" val="4022005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1.jpg"/><Relationship Id="rId3"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jpg"/><Relationship Id="rId3"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jpg"/><Relationship Id="rId3"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 Id="rId3"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g"/><Relationship Id="rId3"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9.jpg"/><Relationship Id="rId3"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0.jpg"/><Relationship Id="rId3"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674FFF"/>
        </a:solidFill>
        <a:effectLst/>
      </p:bgPr>
    </p:bg>
    <p:spTree>
      <p:nvGrpSpPr>
        <p:cNvPr id="1" name=""/>
        <p:cNvGrpSpPr/>
        <p:nvPr/>
      </p:nvGrpSpPr>
      <p:grpSpPr>
        <a:xfrm>
          <a:off x="0" y="0"/>
          <a:ext cx="0" cy="0"/>
          <a:chOff x="0" y="0"/>
          <a:chExt cx="0" cy="0"/>
        </a:xfrm>
      </p:grpSpPr>
      <p:sp>
        <p:nvSpPr>
          <p:cNvPr id="3" name="Title 1"/>
          <p:cNvSpPr txBox="1">
            <a:spLocks/>
          </p:cNvSpPr>
          <p:nvPr userDrawn="1"/>
        </p:nvSpPr>
        <p:spPr>
          <a:xfrm>
            <a:off x="377526" y="5395075"/>
            <a:ext cx="688368" cy="457200"/>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2700" b="1" dirty="0" smtClean="0">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15</a:t>
            </a:r>
          </a:p>
        </p:txBody>
      </p:sp>
      <p:sp>
        <p:nvSpPr>
          <p:cNvPr id="8" name="Title 1"/>
          <p:cNvSpPr txBox="1">
            <a:spLocks/>
          </p:cNvSpPr>
          <p:nvPr userDrawn="1"/>
        </p:nvSpPr>
        <p:spPr>
          <a:xfrm>
            <a:off x="1068512" y="5413195"/>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2700" b="1" dirty="0" smtClean="0">
                <a:solidFill>
                  <a:srgbClr val="2584C6"/>
                </a:solidFill>
                <a:effectLst>
                  <a:outerShdw blurRad="50800" dist="38100" dir="2700000" algn="tl" rotWithShape="0">
                    <a:prstClr val="black">
                      <a:alpha val="60000"/>
                    </a:prstClr>
                  </a:outerShdw>
                </a:effectLst>
                <a:latin typeface="Arial" panose="020B0604020202020204" pitchFamily="34" charset="0"/>
                <a:cs typeface="Arial" panose="020B0604020202020204" pitchFamily="34" charset="0"/>
              </a:rPr>
              <a:t>Digestion: An Absorbing Tale</a:t>
            </a:r>
          </a:p>
        </p:txBody>
      </p:sp>
    </p:spTree>
    <p:extLst>
      <p:ext uri="{BB962C8B-B14F-4D97-AF65-F5344CB8AC3E}">
        <p14:creationId xmlns:p14="http://schemas.microsoft.com/office/powerpoint/2010/main" val="86385734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visit the 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196402609"/>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1494834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ens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3437346724"/>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b-Aids Terms">
    <p:spTree>
      <p:nvGrpSpPr>
        <p:cNvPr id="1" name=""/>
        <p:cNvGrpSpPr/>
        <p:nvPr/>
      </p:nvGrpSpPr>
      <p:grpSpPr>
        <a:xfrm>
          <a:off x="0" y="0"/>
          <a:ext cx="0" cy="0"/>
          <a:chOff x="0" y="0"/>
          <a:chExt cx="0" cy="0"/>
        </a:xfrm>
      </p:grpSpPr>
      <p:sp>
        <p:nvSpPr>
          <p:cNvPr id="6" name="TextBox 5"/>
          <p:cNvSpPr txBox="1"/>
          <p:nvPr userDrawn="1"/>
        </p:nvSpPr>
        <p:spPr>
          <a:xfrm>
            <a:off x="888999" y="1460498"/>
            <a:ext cx="7408334" cy="3908762"/>
          </a:xfrm>
          <a:prstGeom prst="rect">
            <a:avLst/>
          </a:prstGeom>
          <a:noFill/>
        </p:spPr>
        <p:txBody>
          <a:bodyPr wrap="square" rtlCol="0">
            <a:spAutoFit/>
          </a:bodyPr>
          <a:lstStyle/>
          <a:p>
            <a:pPr>
              <a:buNone/>
            </a:pPr>
            <a:r>
              <a:rPr lang="en-US" sz="1300" b="1" dirty="0" smtClean="0">
                <a:latin typeface="Arial" panose="020B0604020202020204" pitchFamily="34" charset="0"/>
                <a:cs typeface="Arial" panose="020B0604020202020204" pitchFamily="34" charset="0"/>
              </a:rPr>
              <a:t>LIMITED LICENSE TO MODIFY.</a:t>
            </a:r>
            <a:r>
              <a:rPr lang="en-US" sz="1300" dirty="0" smtClean="0">
                <a:latin typeface="Arial" panose="020B0604020202020204" pitchFamily="34" charset="0"/>
                <a:cs typeface="Arial" panose="020B0604020202020204" pitchFamily="34" charset="0"/>
              </a:rPr>
              <a:t> These PowerPoint® slides may be modified only by teachers currently teaching the SEPUP course to customize the unit to match their students’ learning levels or to insert additional teaching aides. Modified slides may be used only by the modifying teacher in his or her classroom, or shared with other teachers of </a:t>
            </a:r>
            <a:r>
              <a:rPr lang="en-US" sz="1300" i="0" dirty="0" smtClean="0">
                <a:latin typeface="Arial" panose="020B0604020202020204" pitchFamily="34" charset="0"/>
                <a:cs typeface="Arial" panose="020B0604020202020204" pitchFamily="34" charset="0"/>
              </a:rPr>
              <a:t>SEPUP </a:t>
            </a:r>
            <a:r>
              <a:rPr lang="en-US" sz="1300" dirty="0" smtClean="0">
                <a:latin typeface="Arial" panose="020B0604020202020204" pitchFamily="34" charset="0"/>
                <a:cs typeface="Arial" panose="020B0604020202020204" pitchFamily="34" charset="0"/>
              </a:rPr>
              <a:t>within the teacher’s school district, with these same restrictions. Modified slides may not be taken out of the classroom or distributed to any non-student person or organization. Except for use with students in the classroom, modified slides may not be published in printed or electronic form, including posting on the Internet. Only text may be modified: photographs and illustrations on the slides may not be modified in any way except to change their size.</a:t>
            </a:r>
          </a:p>
          <a:p>
            <a:pPr>
              <a:buNone/>
            </a:pPr>
            <a:endParaRPr lang="en-US" sz="1300" b="1" dirty="0" smtClean="0">
              <a:latin typeface="Arial" panose="020B0604020202020204" pitchFamily="34" charset="0"/>
              <a:cs typeface="Arial" panose="020B0604020202020204" pitchFamily="34" charset="0"/>
            </a:endParaRPr>
          </a:p>
          <a:p>
            <a:pPr>
              <a:buNone/>
            </a:pPr>
            <a:r>
              <a:rPr lang="en-US" sz="1300" b="1" dirty="0" smtClean="0">
                <a:latin typeface="Arial" panose="020B0604020202020204" pitchFamily="34" charset="0"/>
                <a:cs typeface="Arial" panose="020B0604020202020204" pitchFamily="34" charset="0"/>
              </a:rPr>
              <a:t>DISCLAIMER OF WARRANTY</a:t>
            </a:r>
            <a:r>
              <a:rPr lang="en-US" sz="1300" dirty="0" smtClean="0">
                <a:latin typeface="Arial" panose="020B0604020202020204" pitchFamily="34" charset="0"/>
                <a:cs typeface="Arial" panose="020B0604020202020204" pitchFamily="34" charset="0"/>
              </a:rPr>
              <a:t>. </a:t>
            </a:r>
            <a:r>
              <a:rPr lang="en-US" sz="1200" b="0" dirty="0" smtClean="0">
                <a:latin typeface="Arial" panose="020B0604020202020204" pitchFamily="34" charset="0"/>
                <a:cs typeface="Arial" panose="020B0604020202020204" pitchFamily="34" charset="0"/>
              </a:rPr>
              <a:t>THE </a:t>
            </a:r>
            <a:r>
              <a:rPr lang="en-US" sz="1300" dirty="0" smtClean="0">
                <a:latin typeface="Arial" panose="020B0604020202020204" pitchFamily="34" charset="0"/>
                <a:cs typeface="Arial" panose="020B0604020202020204" pitchFamily="34" charset="0"/>
              </a:rPr>
              <a:t>REGENTS OF THE UNIVERSITY OF CALIFORNIA (“University”) MAKE NO REPRESENTATIONS OR WARRANTIES, EXPRESS OR IMPLIED, INCLUDING BUT NOT LIMITED TO THE IMPLIED WARRANTIES OF MERCHANTABILITY AND FITNESS FOR A PARTICULAR PURPOSE. University will not be liable for any costs, damages, fees or other liability, nor for any direct, indirect, special, incidental or consequential damages (including lost profits) with respect to any claims by the purchaser or user of </a:t>
            </a:r>
            <a:r>
              <a:rPr lang="en-US" sz="1300" i="0" dirty="0" smtClean="0">
                <a:latin typeface="Arial" panose="020B0604020202020204" pitchFamily="34" charset="0"/>
                <a:cs typeface="Arial" panose="020B0604020202020204" pitchFamily="34" charset="0"/>
              </a:rPr>
              <a:t>SEPUP</a:t>
            </a:r>
            <a:r>
              <a:rPr lang="en-US" sz="1300" dirty="0" smtClean="0">
                <a:latin typeface="Arial" panose="020B0604020202020204" pitchFamily="34" charset="0"/>
                <a:cs typeface="Arial" panose="020B0604020202020204" pitchFamily="34" charset="0"/>
              </a:rPr>
              <a:t> or any third party on account of or arising from the use or modifications to the slides. Client acknowledges and accepts that University services are provided on an as-is basis.</a:t>
            </a:r>
            <a:r>
              <a:rPr lang="en-US" sz="1400" b="0" kern="1200" dirty="0" smtClean="0">
                <a:solidFill>
                  <a:schemeClr val="tx1"/>
                </a:solidFill>
                <a:latin typeface="Arial" charset="0"/>
                <a:ea typeface="ヒラギノ角ゴ Pro W3" charset="-128"/>
                <a:cs typeface="ヒラギノ角ゴ Pro W3" charset="-128"/>
              </a:rPr>
              <a:t> </a:t>
            </a:r>
          </a:p>
          <a:p>
            <a:pPr>
              <a:buNone/>
            </a:pPr>
            <a:r>
              <a:rPr lang="en-US" sz="1300" b="1" kern="1200" dirty="0" smtClean="0">
                <a:solidFill>
                  <a:schemeClr val="tx1"/>
                </a:solidFill>
                <a:latin typeface="Arial" charset="0"/>
                <a:ea typeface="ヒラギノ角ゴ Pro W3" charset="-128"/>
                <a:cs typeface="ヒラギノ角ゴ Pro W3" charset="-128"/>
              </a:rPr>
              <a:t>Copyright © 2015 The Regents of the University of California. All rights reserved.</a:t>
            </a:r>
            <a:endParaRPr lang="en-US" sz="1300" b="1" dirty="0" smtClean="0">
              <a:latin typeface="Arial" panose="020B0604020202020204" pitchFamily="34" charset="0"/>
              <a:cs typeface="Arial" panose="020B0604020202020204" pitchFamily="34" charset="0"/>
            </a:endParaRPr>
          </a:p>
        </p:txBody>
      </p:sp>
      <p:sp>
        <p:nvSpPr>
          <p:cNvPr id="3" name="TextBox 2"/>
          <p:cNvSpPr txBox="1"/>
          <p:nvPr userDrawn="1"/>
        </p:nvSpPr>
        <p:spPr>
          <a:xfrm>
            <a:off x="899159" y="5588397"/>
            <a:ext cx="4556762" cy="277000"/>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Header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Shaun </a:t>
            </a:r>
            <a:r>
              <a:rPr lang="en-US" sz="1200" baseline="0" dirty="0" err="1" smtClean="0">
                <a:solidFill>
                  <a:schemeClr val="tx1">
                    <a:lumMod val="65000"/>
                    <a:lumOff val="35000"/>
                  </a:schemeClr>
                </a:solidFill>
                <a:latin typeface="Arial" panose="020B0604020202020204" pitchFamily="34" charset="0"/>
                <a:cs typeface="Arial" panose="020B0604020202020204" pitchFamily="34" charset="0"/>
              </a:rPr>
              <a:t>Wegscheid</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4" name="TextBox 3"/>
          <p:cNvSpPr txBox="1"/>
          <p:nvPr userDrawn="1"/>
        </p:nvSpPr>
        <p:spPr>
          <a:xfrm>
            <a:off x="899159" y="5779646"/>
            <a:ext cx="4867184" cy="405555"/>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Slide Design: Shaun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Wegscheid</a:t>
            </a:r>
            <a:r>
              <a:rPr lang="en-US" sz="1200" dirty="0" smtClean="0">
                <a:solidFill>
                  <a:schemeClr val="tx1">
                    <a:lumMod val="65000"/>
                    <a:lumOff val="35000"/>
                  </a:schemeClr>
                </a:solidFill>
                <a:latin typeface="Arial" panose="020B0604020202020204" pitchFamily="34" charset="0"/>
                <a:cs typeface="Arial" panose="020B0604020202020204" pitchFamily="34" charset="0"/>
              </a:rPr>
              <a:t>  |  Fonts: Arial, </a:t>
            </a:r>
            <a:r>
              <a:rPr lang="en-US" sz="1200" dirty="0" err="1" smtClean="0">
                <a:solidFill>
                  <a:schemeClr val="tx1">
                    <a:lumMod val="65000"/>
                    <a:lumOff val="35000"/>
                  </a:schemeClr>
                </a:solidFill>
                <a:latin typeface="Arial" panose="020B0604020202020204" pitchFamily="34" charset="0"/>
                <a:cs typeface="Arial" panose="020B0604020202020204" pitchFamily="34" charset="0"/>
              </a:rPr>
              <a:t>Kalinga</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a:t>
            </a:r>
            <a:endParaRPr lang="en-US" sz="1200" dirty="0" smtClean="0">
              <a:solidFill>
                <a:schemeClr val="tx1">
                  <a:lumMod val="65000"/>
                  <a:lumOff val="35000"/>
                </a:schemeClr>
              </a:solidFill>
              <a:latin typeface="Arial" panose="020B0604020202020204" pitchFamily="34" charset="0"/>
              <a:cs typeface="Arial" panose="020B0604020202020204" pitchFamily="34" charset="0"/>
            </a:endParaRPr>
          </a:p>
        </p:txBody>
      </p:sp>
      <p:sp>
        <p:nvSpPr>
          <p:cNvPr id="5" name="TextBox 4"/>
          <p:cNvSpPr txBox="1"/>
          <p:nvPr userDrawn="1"/>
        </p:nvSpPr>
        <p:spPr>
          <a:xfrm>
            <a:off x="888998" y="5401094"/>
            <a:ext cx="6934201" cy="276999"/>
          </a:xfrm>
          <a:prstGeom prst="rect">
            <a:avLst/>
          </a:prstGeom>
          <a:effectLst>
            <a:outerShdw blurRad="25400" dist="12700" dir="18000000" algn="tl" rotWithShape="0">
              <a:schemeClr val="bg1">
                <a:alpha val="74000"/>
              </a:schemeClr>
            </a:outerShdw>
          </a:effectLst>
        </p:spPr>
        <p:txBody>
          <a:bodyPr wrap="square" rtlCol="0">
            <a:spAutoFit/>
          </a:bodyPr>
          <a:lstStyle/>
          <a:p>
            <a:pPr algn="l" fontAlgn="auto">
              <a:spcAft>
                <a:spcPts val="0"/>
              </a:spcAft>
            </a:pPr>
            <a:r>
              <a:rPr lang="en-US" sz="1200" dirty="0" smtClean="0">
                <a:solidFill>
                  <a:schemeClr val="tx1">
                    <a:lumMod val="65000"/>
                    <a:lumOff val="35000"/>
                  </a:schemeClr>
                </a:solidFill>
                <a:latin typeface="Arial" panose="020B0604020202020204" pitchFamily="34" charset="0"/>
                <a:cs typeface="Arial" panose="020B0604020202020204" pitchFamily="34" charset="0"/>
              </a:rPr>
              <a:t>Title slide photo:</a:t>
            </a:r>
            <a:r>
              <a:rPr lang="en-US" sz="1200" baseline="0" dirty="0" smtClean="0">
                <a:solidFill>
                  <a:schemeClr val="tx1">
                    <a:lumMod val="65000"/>
                    <a:lumOff val="35000"/>
                  </a:schemeClr>
                </a:solidFill>
                <a:latin typeface="Arial" panose="020B0604020202020204" pitchFamily="34" charset="0"/>
                <a:cs typeface="Arial" panose="020B0604020202020204" pitchFamily="34" charset="0"/>
              </a:rPr>
              <a:t> Rama  |  Wikimedia Commons</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37067913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 &amp; Vocab">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1214918"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sp>
        <p:nvSpPr>
          <p:cNvPr id="7" name="Footer Placeholder 4"/>
          <p:cNvSpPr>
            <a:spLocks noGrp="1"/>
          </p:cNvSpPr>
          <p:nvPr>
            <p:ph type="ftr" sz="quarter" idx="3"/>
          </p:nvPr>
        </p:nvSpPr>
        <p:spPr>
          <a:xfrm>
            <a:off x="228599" y="4390494"/>
            <a:ext cx="4314825" cy="2161263"/>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“Add TEKS” &amp; “Add Vocab”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endParaRPr lang="en-US" dirty="0"/>
          </a:p>
        </p:txBody>
      </p:sp>
      <p:sp>
        <p:nvSpPr>
          <p:cNvPr id="10" name="Subtitle 2"/>
          <p:cNvSpPr txBox="1">
            <a:spLocks/>
          </p:cNvSpPr>
          <p:nvPr userDrawn="1"/>
        </p:nvSpPr>
        <p:spPr>
          <a:xfrm>
            <a:off x="984860" y="1391971"/>
            <a:ext cx="7967134" cy="742948"/>
          </a:xfrm>
          <a:prstGeom prst="rect">
            <a:avLst/>
          </a:prstGeom>
        </p:spPr>
        <p:txBody>
          <a:bodyPr/>
          <a:lstStyle>
            <a:lvl1pPr marL="0" indent="0" algn="l" defTabSz="457200" rtl="0" eaLnBrk="0" fontAlgn="base" hangingPunct="0">
              <a:spcBef>
                <a:spcPct val="20000"/>
              </a:spcBef>
              <a:spcAft>
                <a:spcPct val="0"/>
              </a:spcAft>
              <a:buFont typeface="Arial" charset="0"/>
              <a:buNone/>
              <a:defRPr sz="2800" kern="1200">
                <a:solidFill>
                  <a:srgbClr val="674FFF"/>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457200" rtl="0" eaLnBrk="0" fontAlgn="base" hangingPunct="0">
              <a:spcBef>
                <a:spcPct val="20000"/>
              </a:spcBef>
              <a:spcAft>
                <a:spcPct val="0"/>
              </a:spcAft>
              <a:buFont typeface="Arial" charset="0"/>
              <a:buNone/>
              <a:defRPr sz="2800" kern="1200">
                <a:solidFill>
                  <a:schemeClr val="tx1">
                    <a:tint val="75000"/>
                  </a:schemeClr>
                </a:solidFill>
                <a:latin typeface="+mn-lt"/>
                <a:ea typeface="ヒラギノ角ゴ Pro W3" charset="-128"/>
                <a:cs typeface="+mn-cs"/>
              </a:defRPr>
            </a:lvl2pPr>
            <a:lvl3pPr marL="914400" indent="0" algn="ctr" defTabSz="457200" rtl="0" eaLnBrk="0" fontAlgn="base" hangingPunct="0">
              <a:spcBef>
                <a:spcPct val="20000"/>
              </a:spcBef>
              <a:spcAft>
                <a:spcPct val="0"/>
              </a:spcAft>
              <a:buFont typeface="Arial" charset="0"/>
              <a:buNone/>
              <a:defRPr sz="2400" kern="1200">
                <a:solidFill>
                  <a:schemeClr val="tx1">
                    <a:tint val="75000"/>
                  </a:schemeClr>
                </a:solidFill>
                <a:latin typeface="+mn-lt"/>
                <a:ea typeface="ヒラギノ角ゴ Pro W3" charset="-128"/>
                <a:cs typeface="+mn-cs"/>
              </a:defRPr>
            </a:lvl3pPr>
            <a:lvl4pPr marL="13716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4pPr>
            <a:lvl5pPr marL="1828800" indent="0" algn="ctr" defTabSz="457200" rtl="0" eaLnBrk="0" fontAlgn="base" hangingPunct="0">
              <a:spcBef>
                <a:spcPct val="20000"/>
              </a:spcBef>
              <a:spcAft>
                <a:spcPct val="0"/>
              </a:spcAft>
              <a:buFont typeface="Arial" charset="0"/>
              <a:buNone/>
              <a:defRPr sz="2000" kern="1200">
                <a:solidFill>
                  <a:schemeClr val="tx1">
                    <a:tint val="75000"/>
                  </a:schemeClr>
                </a:solidFill>
                <a:latin typeface="+mn-lt"/>
                <a:ea typeface="ヒラギノ角ゴ Pro W3" charset="-128"/>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3000" b="0" dirty="0" smtClean="0">
                <a:solidFill>
                  <a:schemeClr val="tx1"/>
                </a:solidFill>
                <a:latin typeface="Arial" panose="020B0604020202020204" pitchFamily="34" charset="0"/>
                <a:cs typeface="Arial" panose="020B0604020202020204" pitchFamily="34" charset="0"/>
              </a:rPr>
              <a:t>Key Vocabulary</a:t>
            </a:r>
            <a:endParaRPr lang="en-US" sz="3000" b="0" dirty="0">
              <a:solidFill>
                <a:schemeClr val="tx1"/>
              </a:solidFill>
              <a:latin typeface="Arial" panose="020B0604020202020204" pitchFamily="34" charset="0"/>
              <a:cs typeface="Arial" panose="020B0604020202020204" pitchFamily="34" charset="0"/>
            </a:endParaRPr>
          </a:p>
        </p:txBody>
      </p:sp>
      <p:sp>
        <p:nvSpPr>
          <p:cNvPr id="11" name="Text Placeholder 3"/>
          <p:cNvSpPr>
            <a:spLocks noGrp="1"/>
          </p:cNvSpPr>
          <p:nvPr>
            <p:ph type="body" sz="quarter" idx="12"/>
          </p:nvPr>
        </p:nvSpPr>
        <p:spPr>
          <a:xfrm>
            <a:off x="5068309" y="2340366"/>
            <a:ext cx="3852863" cy="4276725"/>
          </a:xfrm>
          <a:prstGeom prst="rect">
            <a:avLst/>
          </a:prstGeom>
        </p:spPr>
        <p:txBody>
          <a:bodyPr/>
          <a:lstStyle>
            <a:lvl1pPr>
              <a:defRPr sz="2800">
                <a:solidFill>
                  <a:srgbClr val="018EAC"/>
                </a:solidFill>
                <a:latin typeface="Arial" panose="020B0604020202020204" pitchFamily="34" charset="0"/>
                <a:cs typeface="Arial" panose="020B0604020202020204" pitchFamily="34" charset="0"/>
              </a:defRPr>
            </a:lvl1pPr>
            <a:lvl2pPr>
              <a:defRPr sz="3200">
                <a:solidFill>
                  <a:srgbClr val="674FFF"/>
                </a:solidFill>
                <a:latin typeface="Alegreya Sans" panose="00000500000000000000" pitchFamily="50" charset="0"/>
              </a:defRPr>
            </a:lvl2pPr>
            <a:lvl3pPr>
              <a:defRPr sz="3200">
                <a:solidFill>
                  <a:srgbClr val="674FFF"/>
                </a:solidFill>
                <a:latin typeface="Alegreya Sans" panose="00000500000000000000" pitchFamily="50" charset="0"/>
              </a:defRPr>
            </a:lvl3pPr>
            <a:lvl4pPr>
              <a:defRPr sz="3200">
                <a:solidFill>
                  <a:srgbClr val="674FFF"/>
                </a:solidFill>
                <a:latin typeface="Alegreya Sans" panose="00000500000000000000" pitchFamily="50" charset="0"/>
              </a:defRPr>
            </a:lvl4pPr>
            <a:lvl5pPr>
              <a:defRPr sz="3200">
                <a:solidFill>
                  <a:srgbClr val="674FFF"/>
                </a:solidFill>
                <a:latin typeface="Alegreya Sans" panose="00000500000000000000" pitchFamily="50" charset="0"/>
              </a:defRPr>
            </a:lvl5pPr>
          </a:lstStyle>
          <a:p>
            <a:pPr lvl="0"/>
            <a:r>
              <a:rPr lang="en-US" dirty="0" smtClean="0"/>
              <a:t>Click to edit Master text styles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276798573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tting Started">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228599" y="3071973"/>
            <a:ext cx="5155059" cy="3452651"/>
          </a:xfrm>
          <a:prstGeom prst="rect">
            <a:avLst/>
          </a:prstGeom>
        </p:spPr>
        <p:txBody>
          <a:bodyPr vert="horz" lIns="91440" tIns="45720" rIns="91440" bIns="45720" rtlCol="0" anchor="ctr"/>
          <a:lstStyle>
            <a:lvl1pPr algn="l" fontAlgn="auto">
              <a:spcBef>
                <a:spcPts val="0"/>
              </a:spcBef>
              <a:spcAft>
                <a:spcPts val="0"/>
              </a:spcAft>
              <a:defRPr sz="1600" b="1">
                <a:solidFill>
                  <a:srgbClr val="558ED5"/>
                </a:solidFill>
                <a:latin typeface="Arial" panose="020B0604020202020204" pitchFamily="34" charset="0"/>
                <a:ea typeface="+mn-ea"/>
                <a:cs typeface="Arial" panose="020B0604020202020204" pitchFamily="34" charset="0"/>
              </a:defRPr>
            </a:lvl1pPr>
          </a:lstStyle>
          <a:p>
            <a:pPr>
              <a:defRPr/>
            </a:pPr>
            <a:r>
              <a:rPr lang="en-US" dirty="0" smtClean="0"/>
              <a:t>Slide Master Notes</a:t>
            </a:r>
          </a:p>
          <a:p>
            <a:pPr>
              <a:defRPr/>
            </a:pPr>
            <a:r>
              <a:rPr lang="en-US" dirty="0" smtClean="0"/>
              <a:t>“Slide Header” &amp; “Slide Content” are directly editable on normal slide view.</a:t>
            </a:r>
          </a:p>
          <a:p>
            <a:pPr>
              <a:defRPr/>
            </a:pPr>
            <a:endParaRPr lang="en-US" dirty="0" smtClean="0"/>
          </a:p>
          <a:p>
            <a:pPr>
              <a:defRPr/>
            </a:pPr>
            <a:r>
              <a:rPr lang="en-US" dirty="0" smtClean="0"/>
              <a:t>“Activity #: Name of Activity” is only editable on parent Master Slide. When you edit the parent Master, it should automatically effect all child Masters.</a:t>
            </a:r>
          </a:p>
          <a:p>
            <a:pPr>
              <a:defRPr/>
            </a:pPr>
            <a:endParaRPr lang="en-US" dirty="0" smtClean="0"/>
          </a:p>
          <a:p>
            <a:pPr>
              <a:defRPr/>
            </a:pPr>
            <a:r>
              <a:rPr lang="en-US" dirty="0" smtClean="0"/>
              <a:t>Heading Notes</a:t>
            </a:r>
          </a:p>
          <a:p>
            <a:pPr>
              <a:defRPr/>
            </a:pPr>
            <a:r>
              <a:rPr lang="en-US" dirty="0" smtClean="0"/>
              <a:t>The heading is in medium weight, as opposed to regular. If the heading spans two lines, the line</a:t>
            </a:r>
            <a:r>
              <a:rPr lang="en-US" baseline="0" dirty="0" smtClean="0"/>
              <a:t> spacing (leading) has been changed to exactly 31.</a:t>
            </a:r>
            <a:endParaRPr lang="en-US" dirty="0" smtClean="0"/>
          </a:p>
        </p:txBody>
      </p:sp>
      <p:sp>
        <p:nvSpPr>
          <p:cNvPr id="6"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8"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416360101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lleng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114024474"/>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dure">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70072862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low-Up">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7" y="0"/>
            <a:ext cx="9144000" cy="2158683"/>
          </a:xfrm>
          <a:prstGeom prst="rect">
            <a:avLst/>
          </a:prstGeom>
        </p:spPr>
      </p:pic>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2809577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nalysis">
    <p:spTree>
      <p:nvGrpSpPr>
        <p:cNvPr id="1" name=""/>
        <p:cNvGrpSpPr/>
        <p:nvPr/>
      </p:nvGrpSpPr>
      <p:grpSpPr>
        <a:xfrm>
          <a:off x="0" y="0"/>
          <a:ext cx="0" cy="0"/>
          <a:chOff x="0" y="0"/>
          <a:chExt cx="0" cy="0"/>
        </a:xfrm>
      </p:grpSpPr>
      <p:sp>
        <p:nvSpPr>
          <p:cNvPr id="5" name="Content Placeholder 6"/>
          <p:cNvSpPr>
            <a:spLocks noGrp="1"/>
          </p:cNvSpPr>
          <p:nvPr>
            <p:ph sz="quarter" idx="11"/>
          </p:nvPr>
        </p:nvSpPr>
        <p:spPr>
          <a:xfrm>
            <a:off x="882358" y="2335854"/>
            <a:ext cx="7913979" cy="578499"/>
          </a:xfrm>
          <a:prstGeom prst="rect">
            <a:avLst/>
          </a:prstGeom>
        </p:spPr>
        <p:txBody>
          <a:bodyPr/>
          <a:lstStyle>
            <a:lvl1pPr marL="0" indent="0">
              <a:buFontTx/>
              <a:buNone/>
              <a:defRPr sz="3000">
                <a:solidFill>
                  <a:srgbClr val="018EAC"/>
                </a:solidFill>
                <a:latin typeface="Arial" panose="020B0604020202020204" pitchFamily="34" charset="0"/>
                <a:ea typeface="Verdana" panose="020B0604030504040204" pitchFamily="34" charset="0"/>
                <a:cs typeface="Arial" panose="020B0604020202020204" pitchFamily="34" charset="0"/>
              </a:defRPr>
            </a:lvl1pPr>
          </a:lstStyle>
          <a:p>
            <a:pPr lvl="0"/>
            <a:r>
              <a:rPr lang="en-US" dirty="0" smtClean="0"/>
              <a:t>Click to edit Master text styles</a:t>
            </a:r>
            <a:endParaRPr lang="en-US" dirty="0"/>
          </a:p>
        </p:txBody>
      </p:sp>
      <p:sp>
        <p:nvSpPr>
          <p:cNvPr id="6" name="Content Placeholder 4"/>
          <p:cNvSpPr>
            <a:spLocks noGrp="1"/>
          </p:cNvSpPr>
          <p:nvPr>
            <p:ph sz="quarter" idx="10"/>
          </p:nvPr>
        </p:nvSpPr>
        <p:spPr>
          <a:xfrm>
            <a:off x="882359" y="2914354"/>
            <a:ext cx="7913979" cy="3651140"/>
          </a:xfrm>
          <a:prstGeom prst="rect">
            <a:avLst/>
          </a:prstGeom>
        </p:spPr>
        <p:txBody>
          <a:bodyPr/>
          <a:lstStyle>
            <a:lvl1pPr marL="0" indent="0">
              <a:buFontTx/>
              <a:buNone/>
              <a:defRPr sz="2800">
                <a:latin typeface="Arial" panose="020B0604020202020204" pitchFamily="34" charset="0"/>
                <a:ea typeface="Verdana" panose="020B0604030504040204" pitchFamily="34" charset="0"/>
                <a:cs typeface="Arial" panose="020B0604020202020204" pitchFamily="34" charset="0"/>
              </a:defRPr>
            </a:lvl1pPr>
            <a:lvl2pPr marL="457200" indent="0">
              <a:buFontTx/>
              <a:buNone/>
              <a:defRPr sz="2800">
                <a:latin typeface="Alegreya Sans" panose="00000500000000000000" pitchFamily="50" charset="0"/>
              </a:defRPr>
            </a:lvl2pPr>
            <a:lvl3pPr marL="914400" indent="0">
              <a:buFontTx/>
              <a:buNone/>
              <a:defRPr sz="2800">
                <a:latin typeface="Alegreya Sans" panose="00000500000000000000" pitchFamily="50" charset="0"/>
              </a:defRPr>
            </a:lvl3pPr>
            <a:lvl4pPr marL="1371600" indent="0">
              <a:buFontTx/>
              <a:buNone/>
              <a:defRPr sz="2800">
                <a:latin typeface="Alegreya Sans" panose="00000500000000000000" pitchFamily="50" charset="0"/>
              </a:defRPr>
            </a:lvl4pPr>
            <a:lvl5pPr marL="1828800" indent="0">
              <a:buFontTx/>
              <a:buNone/>
              <a:defRPr sz="2800">
                <a:latin typeface="Alegreya Sans" panose="00000500000000000000" pitchFamily="50" charset="0"/>
              </a:defRPr>
            </a:lvl5pPr>
          </a:lstStyle>
          <a:p>
            <a:pPr lvl="0"/>
            <a:r>
              <a:rPr lang="en-US" dirty="0" smtClean="0"/>
              <a:t>Click to edit Master text styles</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2158683"/>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extLst>
      <p:ext uri="{BB962C8B-B14F-4D97-AF65-F5344CB8AC3E}">
        <p14:creationId xmlns:p14="http://schemas.microsoft.com/office/powerpoint/2010/main" val="157807680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2.jpg"/><Relationship Id="rId5"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2.jpg"/><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 Id="rId9" Type="http://schemas.openxmlformats.org/officeDocument/2006/relationships/slideLayout" Target="../slideLayouts/slideLayout11.xml"/><Relationship Id="rId10"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7" y="0"/>
            <a:ext cx="9136405" cy="68580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8" y="5900274"/>
            <a:ext cx="9144000" cy="957726"/>
          </a:xfrm>
          <a:prstGeom prst="rect">
            <a:avLst/>
          </a:prstGeom>
        </p:spPr>
      </p:pic>
    </p:spTree>
    <p:extLst>
      <p:ext uri="{BB962C8B-B14F-4D97-AF65-F5344CB8AC3E}">
        <p14:creationId xmlns:p14="http://schemas.microsoft.com/office/powerpoint/2010/main" val="3170747015"/>
      </p:ext>
    </p:extLst>
  </p:cSld>
  <p:clrMap bg1="lt1" tx1="dk1" bg2="lt2" tx2="dk2" accent1="accent1" accent2="accent2" accent3="accent3" accent4="accent4" accent5="accent5" accent6="accent6" hlink="hlink" folHlink="folHlink"/>
  <p:sldLayoutIdLst>
    <p:sldLayoutId id="2147485246"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36" y="0"/>
            <a:ext cx="9128811" cy="685800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98" y="5900274"/>
            <a:ext cx="9144000" cy="957726"/>
          </a:xfrm>
          <a:prstGeom prst="rect">
            <a:avLst/>
          </a:prstGeom>
        </p:spPr>
      </p:pic>
    </p:spTree>
    <p:extLst>
      <p:ext uri="{BB962C8B-B14F-4D97-AF65-F5344CB8AC3E}">
        <p14:creationId xmlns:p14="http://schemas.microsoft.com/office/powerpoint/2010/main" val="4009371986"/>
      </p:ext>
    </p:extLst>
  </p:cSld>
  <p:clrMap bg1="lt1" tx1="dk1" bg2="lt2" tx2="dk2" accent1="accent1" accent2="accent2" accent3="accent3" accent4="accent4" accent5="accent5" accent6="accent6" hlink="hlink" folHlink="folHlink"/>
  <p:sldLayoutIdLst>
    <p:sldLayoutId id="2147485247" r:id="rId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userDrawn="1"/>
        </p:nvSpPr>
        <p:spPr>
          <a:xfrm>
            <a:off x="-154114" y="6549845"/>
            <a:ext cx="647272" cy="621517"/>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gn="r" fontAlgn="auto">
              <a:spcAft>
                <a:spcPts val="0"/>
              </a:spcAft>
            </a:pPr>
            <a:r>
              <a:rPr lang="en-US" sz="1600" b="1" dirty="0" smtClean="0">
                <a:solidFill>
                  <a:srgbClr val="2584C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15</a:t>
            </a:r>
          </a:p>
        </p:txBody>
      </p:sp>
      <p:sp>
        <p:nvSpPr>
          <p:cNvPr id="6" name="Title 1"/>
          <p:cNvSpPr txBox="1">
            <a:spLocks/>
          </p:cNvSpPr>
          <p:nvPr userDrawn="1"/>
        </p:nvSpPr>
        <p:spPr>
          <a:xfrm>
            <a:off x="429800" y="6549844"/>
            <a:ext cx="7547168" cy="520245"/>
          </a:xfrm>
          <a:prstGeom prst="rect">
            <a:avLst/>
          </a:prstGeom>
        </p:spPr>
        <p:txBody>
          <a:bodyPr/>
          <a:lstStyle>
            <a:lvl1pPr algn="l"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fontAlgn="auto">
              <a:spcAft>
                <a:spcPts val="0"/>
              </a:spcAft>
            </a:pPr>
            <a:r>
              <a:rPr lang="en-US" sz="1600" b="1" dirty="0" smtClean="0">
                <a:solidFill>
                  <a:srgbClr val="2584C6"/>
                </a:solidFill>
                <a:effectLst>
                  <a:outerShdw dist="6350" dir="2700000" algn="tl" rotWithShape="0">
                    <a:prstClr val="black">
                      <a:alpha val="40000"/>
                    </a:prstClr>
                  </a:outerShdw>
                </a:effectLst>
                <a:latin typeface="Arial" panose="020B0604020202020204" pitchFamily="34" charset="0"/>
                <a:cs typeface="Arial" panose="020B0604020202020204" pitchFamily="34" charset="0"/>
              </a:rPr>
              <a:t>Digestion: An Absorbing Tale</a:t>
            </a:r>
          </a:p>
        </p:txBody>
      </p:sp>
      <p:pic>
        <p:nvPicPr>
          <p:cNvPr id="7" name="Picture 6"/>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1337776"/>
          </a:xfrm>
          <a:prstGeom prst="rect">
            <a:avLst/>
          </a:prstGeom>
        </p:spPr>
      </p:pic>
    </p:spTree>
  </p:cSld>
  <p:clrMap bg1="lt1" tx1="dk1" bg2="lt2" tx2="dk2" accent1="accent1" accent2="accent2" accent3="accent3" accent4="accent4" accent5="accent5" accent6="accent6" hlink="hlink" folHlink="folHlink"/>
  <p:sldLayoutIdLst>
    <p:sldLayoutId id="2147485248" r:id="rId1"/>
    <p:sldLayoutId id="2147485233" r:id="rId2"/>
    <p:sldLayoutId id="2147485249" r:id="rId3"/>
    <p:sldLayoutId id="2147485250" r:id="rId4"/>
    <p:sldLayoutId id="2147485251" r:id="rId5"/>
    <p:sldLayoutId id="2147485252" r:id="rId6"/>
    <p:sldLayoutId id="2147485253" r:id="rId7"/>
    <p:sldLayoutId id="2147485254" r:id="rId8"/>
    <p:sldLayoutId id="2147485255" r:id="rId9"/>
    <p:sldLayoutId id="2147485256" r:id="rId10"/>
  </p:sldLayoutIdLst>
  <p:timing>
    <p:tnLst>
      <p:par>
        <p:cTn xmlns:p14="http://schemas.microsoft.com/office/powerpoint/2010/main" id="1" dur="indefinite" restart="never" nodeType="tmRoot"/>
      </p:par>
    </p:tnLst>
  </p:timing>
  <p:hf hd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1.png"/><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publicdomain/zero/1.0/"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hyperlink" Target="http://www.sepuplhs.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2242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Stopping to think 2</a:t>
            </a:r>
            <a:endParaRPr lang="en-US" dirty="0"/>
          </a:p>
        </p:txBody>
      </p:sp>
      <p:sp>
        <p:nvSpPr>
          <p:cNvPr id="4" name="Content Placeholder 3"/>
          <p:cNvSpPr>
            <a:spLocks noGrp="1"/>
          </p:cNvSpPr>
          <p:nvPr>
            <p:ph sz="quarter" idx="10"/>
          </p:nvPr>
        </p:nvSpPr>
        <p:spPr/>
        <p:txBody>
          <a:bodyPr/>
          <a:lstStyle/>
          <a:p>
            <a:r>
              <a:rPr lang="en-US" dirty="0"/>
              <a:t>a. Explain the relationship between food and nutrients.</a:t>
            </a:r>
          </a:p>
          <a:p>
            <a:r>
              <a:rPr lang="en-US" dirty="0"/>
              <a:t>b. What role(s) does your small intestine play in digestion?</a:t>
            </a:r>
          </a:p>
        </p:txBody>
      </p:sp>
    </p:spTree>
    <p:extLst>
      <p:ext uri="{BB962C8B-B14F-4D97-AF65-F5344CB8AC3E}">
        <p14:creationId xmlns:p14="http://schemas.microsoft.com/office/powerpoint/2010/main" val="173186657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Sopping to think 3</a:t>
            </a:r>
            <a:endParaRPr lang="en-US" dirty="0"/>
          </a:p>
        </p:txBody>
      </p:sp>
      <p:sp>
        <p:nvSpPr>
          <p:cNvPr id="4" name="Content Placeholder 3"/>
          <p:cNvSpPr>
            <a:spLocks noGrp="1"/>
          </p:cNvSpPr>
          <p:nvPr>
            <p:ph sz="quarter" idx="10"/>
          </p:nvPr>
        </p:nvSpPr>
        <p:spPr/>
        <p:txBody>
          <a:bodyPr/>
          <a:lstStyle/>
          <a:p>
            <a:r>
              <a:rPr lang="en-US" dirty="0"/>
              <a:t>Why does blood travel to your liver before transporting nutrients </a:t>
            </a:r>
            <a:r>
              <a:rPr lang="en-US" dirty="0" smtClean="0"/>
              <a:t>to other </a:t>
            </a:r>
            <a:r>
              <a:rPr lang="en-US" dirty="0"/>
              <a:t>parts of your body?</a:t>
            </a:r>
          </a:p>
        </p:txBody>
      </p:sp>
    </p:spTree>
    <p:extLst>
      <p:ext uri="{BB962C8B-B14F-4D97-AF65-F5344CB8AC3E}">
        <p14:creationId xmlns:p14="http://schemas.microsoft.com/office/powerpoint/2010/main" val="3425082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Stopping to think 4</a:t>
            </a:r>
            <a:endParaRPr lang="en-US" dirty="0"/>
          </a:p>
        </p:txBody>
      </p:sp>
      <p:sp>
        <p:nvSpPr>
          <p:cNvPr id="4" name="Content Placeholder 3"/>
          <p:cNvSpPr>
            <a:spLocks noGrp="1"/>
          </p:cNvSpPr>
          <p:nvPr>
            <p:ph sz="quarter" idx="10"/>
          </p:nvPr>
        </p:nvSpPr>
        <p:spPr/>
        <p:txBody>
          <a:bodyPr/>
          <a:lstStyle/>
          <a:p>
            <a:r>
              <a:rPr lang="en-US" dirty="0"/>
              <a:t>The reading describes three components of human solid waste. </a:t>
            </a:r>
            <a:r>
              <a:rPr lang="en-US" dirty="0" smtClean="0"/>
              <a:t>Which two </a:t>
            </a:r>
            <a:r>
              <a:rPr lang="en-US" dirty="0"/>
              <a:t>of these do you think are the main components?</a:t>
            </a:r>
          </a:p>
        </p:txBody>
      </p:sp>
    </p:spTree>
    <p:extLst>
      <p:ext uri="{BB962C8B-B14F-4D97-AF65-F5344CB8AC3E}">
        <p14:creationId xmlns:p14="http://schemas.microsoft.com/office/powerpoint/2010/main" val="11184121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How does each organ help you to digest food?</a:t>
            </a:r>
          </a:p>
        </p:txBody>
      </p:sp>
      <p:sp>
        <p:nvSpPr>
          <p:cNvPr id="4" name="Content Placeholder 3"/>
          <p:cNvSpPr>
            <a:spLocks noGrp="1"/>
          </p:cNvSpPr>
          <p:nvPr>
            <p:ph sz="quarter" idx="10"/>
          </p:nvPr>
        </p:nvSpPr>
        <p:spPr/>
        <p:txBody>
          <a:bodyPr/>
          <a:lstStyle/>
          <a:p>
            <a:endParaRPr lang="en-US" dirty="0"/>
          </a:p>
          <a:p>
            <a:r>
              <a:rPr lang="en-US" dirty="0"/>
              <a:t>How do nutrients get </a:t>
            </a:r>
          </a:p>
          <a:p>
            <a:r>
              <a:rPr lang="en-US" dirty="0"/>
              <a:t>from the digestive system </a:t>
            </a:r>
          </a:p>
          <a:p>
            <a:r>
              <a:rPr lang="en-US" dirty="0"/>
              <a:t>to the rest of the organs </a:t>
            </a:r>
          </a:p>
          <a:p>
            <a:r>
              <a:rPr lang="en-US" dirty="0"/>
              <a:t>in my body?</a:t>
            </a:r>
          </a:p>
        </p:txBody>
      </p:sp>
      <p:pic>
        <p:nvPicPr>
          <p:cNvPr id="6" name="Picture 5"/>
          <p:cNvPicPr>
            <a:picLocks noChangeAspect="1"/>
          </p:cNvPicPr>
          <p:nvPr/>
        </p:nvPicPr>
        <p:blipFill>
          <a:blip r:embed="rId2"/>
          <a:stretch>
            <a:fillRect/>
          </a:stretch>
        </p:blipFill>
        <p:spPr>
          <a:xfrm>
            <a:off x="6028267" y="3325569"/>
            <a:ext cx="2184400" cy="3532431"/>
          </a:xfrm>
          <a:prstGeom prst="rect">
            <a:avLst/>
          </a:prstGeom>
        </p:spPr>
      </p:pic>
    </p:spTree>
    <p:extLst>
      <p:ext uri="{BB962C8B-B14F-4D97-AF65-F5344CB8AC3E}">
        <p14:creationId xmlns:p14="http://schemas.microsoft.com/office/powerpoint/2010/main" val="59189110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Stomach and small intestines</a:t>
            </a:r>
            <a:endParaRPr lang="en-US" dirty="0"/>
          </a:p>
        </p:txBody>
      </p:sp>
      <p:sp>
        <p:nvSpPr>
          <p:cNvPr id="4" name="Content Placeholder 3"/>
          <p:cNvSpPr>
            <a:spLocks noGrp="1"/>
          </p:cNvSpPr>
          <p:nvPr>
            <p:ph sz="quarter" idx="10"/>
          </p:nvPr>
        </p:nvSpPr>
        <p:spPr/>
        <p:txBody>
          <a:bodyPr/>
          <a:lstStyle/>
          <a:p>
            <a:r>
              <a:rPr lang="en-US" dirty="0" smtClean="0"/>
              <a:t>Compare the structure of the stomach and small intestines.</a:t>
            </a:r>
          </a:p>
          <a:p>
            <a:endParaRPr lang="en-US" dirty="0"/>
          </a:p>
          <a:p>
            <a:r>
              <a:rPr lang="en-US" dirty="0" smtClean="0"/>
              <a:t>Based on your knowledge of their functions, explain their difference in structure or shape.</a:t>
            </a:r>
          </a:p>
          <a:p>
            <a:endParaRPr lang="en-US" dirty="0"/>
          </a:p>
          <a:p>
            <a:r>
              <a:rPr lang="en-US" dirty="0" smtClean="0"/>
              <a:t>Share your thoughts with the class.</a:t>
            </a:r>
            <a:endParaRPr lang="en-US" dirty="0"/>
          </a:p>
        </p:txBody>
      </p:sp>
    </p:spTree>
    <p:extLst>
      <p:ext uri="{BB962C8B-B14F-4D97-AF65-F5344CB8AC3E}">
        <p14:creationId xmlns:p14="http://schemas.microsoft.com/office/powerpoint/2010/main" val="29558656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5073"/>
          <a:stretch/>
        </p:blipFill>
        <p:spPr>
          <a:xfrm>
            <a:off x="5861418" y="2914353"/>
            <a:ext cx="3282582" cy="3924785"/>
          </a:xfrm>
          <a:prstGeom prst="rect">
            <a:avLst/>
          </a:prstGeom>
        </p:spPr>
      </p:pic>
      <p:sp>
        <p:nvSpPr>
          <p:cNvPr id="5" name="Content Placeholder 4"/>
          <p:cNvSpPr>
            <a:spLocks noGrp="1"/>
          </p:cNvSpPr>
          <p:nvPr>
            <p:ph sz="quarter" idx="11"/>
          </p:nvPr>
        </p:nvSpPr>
        <p:spPr/>
        <p:txBody>
          <a:bodyPr/>
          <a:lstStyle/>
          <a:p>
            <a:r>
              <a:rPr lang="en-US" dirty="0" smtClean="0"/>
              <a:t>Small intestine</a:t>
            </a:r>
            <a:endParaRPr lang="en-US" dirty="0"/>
          </a:p>
        </p:txBody>
      </p:sp>
      <p:sp>
        <p:nvSpPr>
          <p:cNvPr id="4" name="Content Placeholder 3"/>
          <p:cNvSpPr>
            <a:spLocks noGrp="1"/>
          </p:cNvSpPr>
          <p:nvPr>
            <p:ph sz="quarter" idx="10"/>
          </p:nvPr>
        </p:nvSpPr>
        <p:spPr>
          <a:xfrm>
            <a:off x="882359" y="2914354"/>
            <a:ext cx="7913979" cy="3651140"/>
          </a:xfrm>
        </p:spPr>
        <p:txBody>
          <a:bodyPr/>
          <a:lstStyle/>
          <a:p>
            <a:pPr>
              <a:spcBef>
                <a:spcPts val="0"/>
              </a:spcBef>
            </a:pPr>
            <a:r>
              <a:rPr lang="en-US" dirty="0" smtClean="0"/>
              <a:t>Compare the structure of </a:t>
            </a:r>
          </a:p>
          <a:p>
            <a:pPr>
              <a:spcBef>
                <a:spcPts val="0"/>
              </a:spcBef>
            </a:pPr>
            <a:r>
              <a:rPr lang="en-US" dirty="0" smtClean="0"/>
              <a:t>the stomach and small intestine.  </a:t>
            </a:r>
          </a:p>
          <a:p>
            <a:pPr>
              <a:spcBef>
                <a:spcPts val="0"/>
              </a:spcBef>
            </a:pPr>
            <a:r>
              <a:rPr lang="en-US" dirty="0" smtClean="0"/>
              <a:t>Based </a:t>
            </a:r>
            <a:r>
              <a:rPr lang="en-US" dirty="0"/>
              <a:t>on your </a:t>
            </a:r>
            <a:r>
              <a:rPr lang="en-US" dirty="0" smtClean="0"/>
              <a:t>knowledge of </a:t>
            </a:r>
          </a:p>
          <a:p>
            <a:pPr>
              <a:spcBef>
                <a:spcPts val="0"/>
              </a:spcBef>
            </a:pPr>
            <a:r>
              <a:rPr lang="en-US" dirty="0" smtClean="0"/>
              <a:t>their </a:t>
            </a:r>
            <a:r>
              <a:rPr lang="en-US" dirty="0"/>
              <a:t>functions, explain their </a:t>
            </a:r>
            <a:endParaRPr lang="en-US" dirty="0" smtClean="0"/>
          </a:p>
          <a:p>
            <a:pPr>
              <a:spcBef>
                <a:spcPts val="0"/>
              </a:spcBef>
            </a:pPr>
            <a:r>
              <a:rPr lang="en-US" dirty="0" smtClean="0"/>
              <a:t>difference in structure </a:t>
            </a:r>
            <a:r>
              <a:rPr lang="en-US" dirty="0"/>
              <a:t>or shape.</a:t>
            </a:r>
            <a:endParaRPr lang="en-US" dirty="0"/>
          </a:p>
        </p:txBody>
      </p:sp>
    </p:spTree>
    <p:extLst>
      <p:ext uri="{BB962C8B-B14F-4D97-AF65-F5344CB8AC3E}">
        <p14:creationId xmlns:p14="http://schemas.microsoft.com/office/powerpoint/2010/main" val="9433009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Digestive system</a:t>
            </a:r>
            <a:endParaRPr lang="en-US" dirty="0"/>
          </a:p>
        </p:txBody>
      </p:sp>
      <p:sp>
        <p:nvSpPr>
          <p:cNvPr id="4" name="Content Placeholder 3"/>
          <p:cNvSpPr>
            <a:spLocks noGrp="1"/>
          </p:cNvSpPr>
          <p:nvPr>
            <p:ph sz="quarter" idx="10"/>
          </p:nvPr>
        </p:nvSpPr>
        <p:spPr/>
        <p:txBody>
          <a:bodyPr/>
          <a:lstStyle/>
          <a:p>
            <a:r>
              <a:rPr lang="en-US" dirty="0" smtClean="0"/>
              <a:t>Review the functions of </a:t>
            </a:r>
          </a:p>
          <a:p>
            <a:r>
              <a:rPr lang="en-US" dirty="0" smtClean="0"/>
              <a:t>each part of the digestive </a:t>
            </a:r>
          </a:p>
          <a:p>
            <a:r>
              <a:rPr lang="en-US" dirty="0" smtClean="0"/>
              <a:t>system.</a:t>
            </a:r>
            <a:endParaRPr lang="en-US" dirty="0"/>
          </a:p>
        </p:txBody>
      </p:sp>
      <p:pic>
        <p:nvPicPr>
          <p:cNvPr id="2" name="Picture 1"/>
          <p:cNvPicPr>
            <a:picLocks noChangeAspect="1"/>
          </p:cNvPicPr>
          <p:nvPr/>
        </p:nvPicPr>
        <p:blipFill>
          <a:blip r:embed="rId2"/>
          <a:stretch>
            <a:fillRect/>
          </a:stretch>
        </p:blipFill>
        <p:spPr>
          <a:xfrm>
            <a:off x="5245961" y="1623524"/>
            <a:ext cx="3550378" cy="5234475"/>
          </a:xfrm>
          <a:prstGeom prst="rect">
            <a:avLst/>
          </a:prstGeom>
        </p:spPr>
      </p:pic>
    </p:spTree>
    <p:extLst>
      <p:ext uri="{BB962C8B-B14F-4D97-AF65-F5344CB8AC3E}">
        <p14:creationId xmlns:p14="http://schemas.microsoft.com/office/powerpoint/2010/main" val="201991813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Talking drawing</a:t>
            </a:r>
            <a:endParaRPr lang="en-US" dirty="0"/>
          </a:p>
        </p:txBody>
      </p:sp>
      <p:sp>
        <p:nvSpPr>
          <p:cNvPr id="2" name="Content Placeholder 1"/>
          <p:cNvSpPr>
            <a:spLocks noGrp="1"/>
          </p:cNvSpPr>
          <p:nvPr>
            <p:ph sz="quarter" idx="10"/>
          </p:nvPr>
        </p:nvSpPr>
        <p:spPr/>
        <p:txBody>
          <a:bodyPr/>
          <a:lstStyle/>
          <a:p>
            <a:r>
              <a:rPr lang="en-US" dirty="0" smtClean="0"/>
              <a:t>Complete parts 2 and 3 of Student Sheet 15.1, “Talking Drawing: Digestion.”</a:t>
            </a:r>
            <a:endParaRPr lang="en-US" dirty="0"/>
          </a:p>
        </p:txBody>
      </p:sp>
      <p:pic>
        <p:nvPicPr>
          <p:cNvPr id="4" name="Picture 3"/>
          <p:cNvPicPr>
            <a:picLocks noChangeAspect="1"/>
          </p:cNvPicPr>
          <p:nvPr/>
        </p:nvPicPr>
        <p:blipFill>
          <a:blip r:embed="rId2"/>
          <a:stretch>
            <a:fillRect/>
          </a:stretch>
        </p:blipFill>
        <p:spPr>
          <a:xfrm>
            <a:off x="3776672" y="3945466"/>
            <a:ext cx="2043247" cy="2912533"/>
          </a:xfrm>
          <a:prstGeom prst="rect">
            <a:avLst/>
          </a:prstGeom>
        </p:spPr>
      </p:pic>
    </p:spTree>
    <p:extLst>
      <p:ext uri="{BB962C8B-B14F-4D97-AF65-F5344CB8AC3E}">
        <p14:creationId xmlns:p14="http://schemas.microsoft.com/office/powerpoint/2010/main" val="39618408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p:txBody>
          <a:bodyPr/>
          <a:lstStyle/>
          <a:p>
            <a:r>
              <a:rPr lang="en-US" dirty="0" smtClean="0"/>
              <a:t>Systems to cells</a:t>
            </a:r>
            <a:endParaRPr lang="en-US" dirty="0"/>
          </a:p>
        </p:txBody>
      </p:sp>
      <p:pic>
        <p:nvPicPr>
          <p:cNvPr id="5" name="Picture 4" descr="Screen shot 2015-01-12 at 4.21.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2767" y="3066753"/>
            <a:ext cx="3359751" cy="3488266"/>
          </a:xfrm>
          <a:prstGeom prst="rect">
            <a:avLst/>
          </a:prstGeom>
        </p:spPr>
      </p:pic>
      <p:pic>
        <p:nvPicPr>
          <p:cNvPr id="6" name="Picture 5" descr="Screen shot 2015-01-12 at 4.22.2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9951" y="3066753"/>
            <a:ext cx="3352641" cy="3488266"/>
          </a:xfrm>
          <a:prstGeom prst="rect">
            <a:avLst/>
          </a:prstGeom>
        </p:spPr>
      </p:pic>
    </p:spTree>
    <p:extLst>
      <p:ext uri="{BB962C8B-B14F-4D97-AF65-F5344CB8AC3E}">
        <p14:creationId xmlns:p14="http://schemas.microsoft.com/office/powerpoint/2010/main" val="16373431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1</a:t>
            </a:r>
            <a:endParaRPr lang="en-US" dirty="0"/>
          </a:p>
        </p:txBody>
      </p:sp>
      <p:sp>
        <p:nvSpPr>
          <p:cNvPr id="8" name="Content Placeholder 7"/>
          <p:cNvSpPr>
            <a:spLocks noGrp="1"/>
          </p:cNvSpPr>
          <p:nvPr>
            <p:ph sz="quarter" idx="10"/>
          </p:nvPr>
        </p:nvSpPr>
        <p:spPr/>
        <p:txBody>
          <a:bodyPr/>
          <a:lstStyle/>
          <a:p>
            <a:r>
              <a:rPr lang="en-US" dirty="0"/>
              <a:t>What are some of the functions of the digestive system?</a:t>
            </a:r>
          </a:p>
        </p:txBody>
      </p:sp>
    </p:spTree>
    <p:extLst>
      <p:ext uri="{BB962C8B-B14F-4D97-AF65-F5344CB8AC3E}">
        <p14:creationId xmlns:p14="http://schemas.microsoft.com/office/powerpoint/2010/main" val="20711626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U+2197.sv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7497" y="5486750"/>
            <a:ext cx="105642" cy="105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6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2</a:t>
            </a:r>
            <a:endParaRPr lang="en-US" dirty="0"/>
          </a:p>
        </p:txBody>
      </p:sp>
      <p:sp>
        <p:nvSpPr>
          <p:cNvPr id="8" name="Content Placeholder 7"/>
          <p:cNvSpPr>
            <a:spLocks noGrp="1"/>
          </p:cNvSpPr>
          <p:nvPr>
            <p:ph sz="quarter" idx="10"/>
          </p:nvPr>
        </p:nvSpPr>
        <p:spPr/>
        <p:txBody>
          <a:bodyPr/>
          <a:lstStyle/>
          <a:p>
            <a:pPr>
              <a:spcBef>
                <a:spcPts val="0"/>
              </a:spcBef>
            </a:pPr>
            <a:r>
              <a:rPr lang="en-US" dirty="0"/>
              <a:t>Copy the table below. Then fill in the table by placing an “X” to </a:t>
            </a:r>
            <a:r>
              <a:rPr lang="en-US" dirty="0" smtClean="0"/>
              <a:t>indicate the </a:t>
            </a:r>
            <a:r>
              <a:rPr lang="en-US" dirty="0"/>
              <a:t>function(s) of each organ. The first row has been done for you.</a:t>
            </a:r>
          </a:p>
        </p:txBody>
      </p:sp>
      <p:pic>
        <p:nvPicPr>
          <p:cNvPr id="3" name="Picture 2"/>
          <p:cNvPicPr>
            <a:picLocks noChangeAspect="1"/>
          </p:cNvPicPr>
          <p:nvPr/>
        </p:nvPicPr>
        <p:blipFill>
          <a:blip r:embed="rId2"/>
          <a:stretch>
            <a:fillRect/>
          </a:stretch>
        </p:blipFill>
        <p:spPr>
          <a:xfrm>
            <a:off x="2397011" y="4250266"/>
            <a:ext cx="4537187" cy="2315227"/>
          </a:xfrm>
          <a:prstGeom prst="rect">
            <a:avLst/>
          </a:prstGeom>
        </p:spPr>
      </p:pic>
    </p:spTree>
    <p:extLst>
      <p:ext uri="{BB962C8B-B14F-4D97-AF65-F5344CB8AC3E}">
        <p14:creationId xmlns:p14="http://schemas.microsoft.com/office/powerpoint/2010/main" val="38968717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3</a:t>
            </a:r>
            <a:endParaRPr lang="en-US" dirty="0"/>
          </a:p>
        </p:txBody>
      </p:sp>
      <p:sp>
        <p:nvSpPr>
          <p:cNvPr id="8" name="Content Placeholder 7"/>
          <p:cNvSpPr>
            <a:spLocks noGrp="1"/>
          </p:cNvSpPr>
          <p:nvPr>
            <p:ph sz="quarter" idx="10"/>
          </p:nvPr>
        </p:nvSpPr>
        <p:spPr/>
        <p:txBody>
          <a:bodyPr/>
          <a:lstStyle/>
          <a:p>
            <a:pPr>
              <a:spcBef>
                <a:spcPts val="0"/>
              </a:spcBef>
            </a:pPr>
            <a:r>
              <a:rPr lang="en-US" dirty="0"/>
              <a:t>Imagine taking a bite of a burrito. Follow the beans in the </a:t>
            </a:r>
            <a:r>
              <a:rPr lang="en-US" dirty="0" smtClean="0"/>
              <a:t>burrito through </a:t>
            </a:r>
            <a:r>
              <a:rPr lang="en-US" dirty="0"/>
              <a:t>the process </a:t>
            </a:r>
            <a:r>
              <a:rPr lang="en-US" dirty="0" smtClean="0"/>
              <a:t>of digestion</a:t>
            </a:r>
            <a:r>
              <a:rPr lang="en-US" dirty="0"/>
              <a:t>. Explain what types of changes take</a:t>
            </a:r>
          </a:p>
          <a:p>
            <a:pPr>
              <a:spcBef>
                <a:spcPts val="0"/>
              </a:spcBef>
            </a:pPr>
            <a:r>
              <a:rPr lang="en-US" dirty="0"/>
              <a:t>place and where each change happens.</a:t>
            </a:r>
          </a:p>
        </p:txBody>
      </p:sp>
    </p:spTree>
    <p:extLst>
      <p:ext uri="{BB962C8B-B14F-4D97-AF65-F5344CB8AC3E}">
        <p14:creationId xmlns:p14="http://schemas.microsoft.com/office/powerpoint/2010/main" val="37435719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SCORING GUIDE: Understanding Concepts</a:t>
            </a:r>
            <a:endParaRPr lang="en-US" dirty="0"/>
          </a:p>
        </p:txBody>
      </p:sp>
      <p:pic>
        <p:nvPicPr>
          <p:cNvPr id="2" name="Picture 1"/>
          <p:cNvPicPr>
            <a:picLocks noChangeAspect="1"/>
          </p:cNvPicPr>
          <p:nvPr/>
        </p:nvPicPr>
        <p:blipFill>
          <a:blip r:embed="rId2"/>
          <a:stretch>
            <a:fillRect/>
          </a:stretch>
        </p:blipFill>
        <p:spPr>
          <a:xfrm>
            <a:off x="2539999" y="2914353"/>
            <a:ext cx="4047067" cy="3550165"/>
          </a:xfrm>
          <a:prstGeom prst="rect">
            <a:avLst/>
          </a:prstGeom>
        </p:spPr>
      </p:pic>
    </p:spTree>
    <p:extLst>
      <p:ext uri="{BB962C8B-B14F-4D97-AF65-F5344CB8AC3E}">
        <p14:creationId xmlns:p14="http://schemas.microsoft.com/office/powerpoint/2010/main" val="28683138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4</a:t>
            </a:r>
            <a:endParaRPr lang="en-US" dirty="0"/>
          </a:p>
        </p:txBody>
      </p:sp>
      <p:sp>
        <p:nvSpPr>
          <p:cNvPr id="8" name="Content Placeholder 7"/>
          <p:cNvSpPr>
            <a:spLocks noGrp="1"/>
          </p:cNvSpPr>
          <p:nvPr>
            <p:ph sz="quarter" idx="10"/>
          </p:nvPr>
        </p:nvSpPr>
        <p:spPr/>
        <p:txBody>
          <a:bodyPr/>
          <a:lstStyle/>
          <a:p>
            <a:pPr>
              <a:spcBef>
                <a:spcPts val="0"/>
              </a:spcBef>
            </a:pPr>
            <a:r>
              <a:rPr lang="en-US" dirty="0"/>
              <a:t>Most substances are absorbed in the small intestine and not in </a:t>
            </a:r>
            <a:r>
              <a:rPr lang="en-US" dirty="0" smtClean="0"/>
              <a:t>the stomach</a:t>
            </a:r>
            <a:r>
              <a:rPr lang="en-US" dirty="0"/>
              <a:t>. Aspirin is a common exception; it is absorbed in </a:t>
            </a:r>
            <a:r>
              <a:rPr lang="en-US" dirty="0" smtClean="0"/>
              <a:t>the stomach. Some </a:t>
            </a:r>
            <a:r>
              <a:rPr lang="en-US" dirty="0"/>
              <a:t>alcohol is absorbed in the stomach, but most is absorbed in </a:t>
            </a:r>
            <a:r>
              <a:rPr lang="en-US" dirty="0" smtClean="0"/>
              <a:t>the intestine.</a:t>
            </a:r>
          </a:p>
        </p:txBody>
      </p:sp>
    </p:spTree>
    <p:extLst>
      <p:ext uri="{BB962C8B-B14F-4D97-AF65-F5344CB8AC3E}">
        <p14:creationId xmlns:p14="http://schemas.microsoft.com/office/powerpoint/2010/main" val="182296855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4</a:t>
            </a:r>
            <a:endParaRPr lang="en-US" dirty="0"/>
          </a:p>
        </p:txBody>
      </p:sp>
      <p:sp>
        <p:nvSpPr>
          <p:cNvPr id="8" name="Content Placeholder 7"/>
          <p:cNvSpPr>
            <a:spLocks noGrp="1"/>
          </p:cNvSpPr>
          <p:nvPr>
            <p:ph sz="quarter" idx="10"/>
          </p:nvPr>
        </p:nvSpPr>
        <p:spPr/>
        <p:txBody>
          <a:bodyPr/>
          <a:lstStyle/>
          <a:p>
            <a:r>
              <a:rPr lang="en-US" dirty="0" smtClean="0"/>
              <a:t>a</a:t>
            </a:r>
            <a:r>
              <a:rPr lang="en-US" dirty="0"/>
              <a:t>. Why would you want medicines, like aspirin, to be absorbed in </a:t>
            </a:r>
            <a:r>
              <a:rPr lang="en-US" dirty="0" smtClean="0"/>
              <a:t>the stomach </a:t>
            </a:r>
            <a:r>
              <a:rPr lang="en-US" dirty="0"/>
              <a:t>instead of the small intestine?</a:t>
            </a:r>
          </a:p>
          <a:p>
            <a:r>
              <a:rPr lang="en-US" dirty="0"/>
              <a:t>b. What is the effect of some alcohol being absorbed in the stomach?</a:t>
            </a:r>
          </a:p>
        </p:txBody>
      </p:sp>
    </p:spTree>
    <p:extLst>
      <p:ext uri="{BB962C8B-B14F-4D97-AF65-F5344CB8AC3E}">
        <p14:creationId xmlns:p14="http://schemas.microsoft.com/office/powerpoint/2010/main" val="293884443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5</a:t>
            </a:r>
            <a:endParaRPr lang="en-US" dirty="0"/>
          </a:p>
        </p:txBody>
      </p:sp>
      <p:sp>
        <p:nvSpPr>
          <p:cNvPr id="8" name="Content Placeholder 7"/>
          <p:cNvSpPr>
            <a:spLocks noGrp="1"/>
          </p:cNvSpPr>
          <p:nvPr>
            <p:ph sz="quarter" idx="10"/>
          </p:nvPr>
        </p:nvSpPr>
        <p:spPr/>
        <p:txBody>
          <a:bodyPr/>
          <a:lstStyle/>
          <a:p>
            <a:r>
              <a:rPr lang="en-US" dirty="0"/>
              <a:t>Copy the lists of words shown below</a:t>
            </a:r>
            <a:r>
              <a:rPr lang="en-US" dirty="0" smtClean="0"/>
              <a:t>:</a:t>
            </a:r>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339996066"/>
              </p:ext>
            </p:extLst>
          </p:nvPr>
        </p:nvGraphicFramePr>
        <p:xfrm>
          <a:off x="882357" y="4005174"/>
          <a:ext cx="7913979" cy="2560320"/>
        </p:xfrm>
        <a:graphic>
          <a:graphicData uri="http://schemas.openxmlformats.org/drawingml/2006/table">
            <a:tbl>
              <a:tblPr firstRow="1" bandRow="1">
                <a:tableStyleId>{5C22544A-7EE6-4342-B048-85BDC9FD1C3A}</a:tableStyleId>
              </a:tblPr>
              <a:tblGrid>
                <a:gridCol w="2637993"/>
                <a:gridCol w="2637993"/>
                <a:gridCol w="2637993"/>
              </a:tblGrid>
              <a:tr h="332135">
                <a:tc>
                  <a:txBody>
                    <a:bodyPr/>
                    <a:lstStyle/>
                    <a:p>
                      <a:r>
                        <a:rPr lang="en-US" dirty="0" smtClean="0"/>
                        <a:t>List 1</a:t>
                      </a:r>
                      <a:endParaRPr lang="en-US" dirty="0"/>
                    </a:p>
                  </a:txBody>
                  <a:tcPr/>
                </a:tc>
                <a:tc>
                  <a:txBody>
                    <a:bodyPr/>
                    <a:lstStyle/>
                    <a:p>
                      <a:r>
                        <a:rPr lang="en-US" dirty="0" smtClean="0"/>
                        <a:t>List 2</a:t>
                      </a:r>
                      <a:endParaRPr lang="en-US" dirty="0"/>
                    </a:p>
                  </a:txBody>
                  <a:tcPr/>
                </a:tc>
                <a:tc>
                  <a:txBody>
                    <a:bodyPr/>
                    <a:lstStyle/>
                    <a:p>
                      <a:r>
                        <a:rPr lang="en-US" dirty="0" smtClean="0"/>
                        <a:t>List 3</a:t>
                      </a:r>
                      <a:endParaRPr lang="en-US" dirty="0"/>
                    </a:p>
                  </a:txBody>
                  <a:tcPr/>
                </a:tc>
              </a:tr>
              <a:tr h="332135">
                <a:tc>
                  <a:txBody>
                    <a:bodyPr/>
                    <a:lstStyle/>
                    <a:p>
                      <a:r>
                        <a:rPr lang="en-US" dirty="0" smtClean="0"/>
                        <a:t>pancreas</a:t>
                      </a:r>
                      <a:endParaRPr lang="en-US" dirty="0"/>
                    </a:p>
                  </a:txBody>
                  <a:tcPr/>
                </a:tc>
                <a:tc>
                  <a:txBody>
                    <a:bodyPr/>
                    <a:lstStyle/>
                    <a:p>
                      <a:r>
                        <a:rPr lang="en-US" dirty="0" smtClean="0"/>
                        <a:t>liver</a:t>
                      </a:r>
                      <a:endParaRPr lang="en-US" dirty="0"/>
                    </a:p>
                  </a:txBody>
                  <a:tcPr/>
                </a:tc>
                <a:tc>
                  <a:txBody>
                    <a:bodyPr/>
                    <a:lstStyle/>
                    <a:p>
                      <a:r>
                        <a:rPr lang="en-US" dirty="0" smtClean="0"/>
                        <a:t>chemical breakdown</a:t>
                      </a:r>
                      <a:endParaRPr lang="en-US" dirty="0"/>
                    </a:p>
                  </a:txBody>
                  <a:tcPr/>
                </a:tc>
              </a:tr>
              <a:tr h="332135">
                <a:tc>
                  <a:txBody>
                    <a:bodyPr/>
                    <a:lstStyle/>
                    <a:p>
                      <a:r>
                        <a:rPr lang="en-US" dirty="0" smtClean="0"/>
                        <a:t>stomach</a:t>
                      </a:r>
                      <a:endParaRPr lang="en-US" dirty="0"/>
                    </a:p>
                  </a:txBody>
                  <a:tcPr/>
                </a:tc>
                <a:tc>
                  <a:txBody>
                    <a:bodyPr/>
                    <a:lstStyle/>
                    <a:p>
                      <a:r>
                        <a:rPr lang="en-US" dirty="0" smtClean="0"/>
                        <a:t>pathway for food</a:t>
                      </a:r>
                      <a:endParaRPr lang="en-US" dirty="0"/>
                    </a:p>
                  </a:txBody>
                  <a:tcPr/>
                </a:tc>
                <a:tc>
                  <a:txBody>
                    <a:bodyPr/>
                    <a:lstStyle/>
                    <a:p>
                      <a:r>
                        <a:rPr lang="en-US" dirty="0" smtClean="0"/>
                        <a:t>small intestine</a:t>
                      </a:r>
                      <a:endParaRPr lang="en-US" dirty="0"/>
                    </a:p>
                  </a:txBody>
                  <a:tcPr/>
                </a:tc>
              </a:tr>
              <a:tr h="332135">
                <a:tc>
                  <a:txBody>
                    <a:bodyPr/>
                    <a:lstStyle/>
                    <a:p>
                      <a:r>
                        <a:rPr lang="en-US" dirty="0" smtClean="0"/>
                        <a:t>esophagus</a:t>
                      </a:r>
                      <a:endParaRPr lang="en-US" dirty="0"/>
                    </a:p>
                  </a:txBody>
                  <a:tcPr/>
                </a:tc>
                <a:tc>
                  <a:txBody>
                    <a:bodyPr/>
                    <a:lstStyle/>
                    <a:p>
                      <a:r>
                        <a:rPr lang="en-US" dirty="0" smtClean="0"/>
                        <a:t>esophagus</a:t>
                      </a:r>
                      <a:endParaRPr lang="en-US" dirty="0"/>
                    </a:p>
                  </a:txBody>
                  <a:tcPr/>
                </a:tc>
                <a:tc>
                  <a:txBody>
                    <a:bodyPr/>
                    <a:lstStyle/>
                    <a:p>
                      <a:r>
                        <a:rPr lang="en-US" dirty="0" smtClean="0"/>
                        <a:t>saliva</a:t>
                      </a:r>
                      <a:endParaRPr lang="en-US" dirty="0"/>
                    </a:p>
                  </a:txBody>
                  <a:tcPr/>
                </a:tc>
              </a:tr>
              <a:tr h="332135">
                <a:tc>
                  <a:txBody>
                    <a:bodyPr/>
                    <a:lstStyle/>
                    <a:p>
                      <a:r>
                        <a:rPr lang="en-US" dirty="0" smtClean="0"/>
                        <a:t>digestive organs</a:t>
                      </a:r>
                      <a:endParaRPr lang="en-US" dirty="0"/>
                    </a:p>
                  </a:txBody>
                  <a:tcPr/>
                </a:tc>
                <a:tc>
                  <a:txBody>
                    <a:bodyPr/>
                    <a:lstStyle/>
                    <a:p>
                      <a:r>
                        <a:rPr lang="en-US" dirty="0" smtClean="0"/>
                        <a:t>stomach</a:t>
                      </a:r>
                      <a:endParaRPr lang="en-US" dirty="0"/>
                    </a:p>
                  </a:txBody>
                  <a:tcPr/>
                </a:tc>
                <a:tc>
                  <a:txBody>
                    <a:bodyPr/>
                    <a:lstStyle/>
                    <a:p>
                      <a:r>
                        <a:rPr lang="en-US" dirty="0" smtClean="0"/>
                        <a:t>teeth</a:t>
                      </a:r>
                      <a:endParaRPr lang="en-US" dirty="0"/>
                    </a:p>
                  </a:txBody>
                  <a:tcPr/>
                </a:tc>
              </a:tr>
              <a:tr h="332135">
                <a:tc>
                  <a:txBody>
                    <a:bodyPr/>
                    <a:lstStyle/>
                    <a:p>
                      <a:r>
                        <a:rPr lang="en-US" dirty="0" smtClean="0"/>
                        <a:t>heart</a:t>
                      </a:r>
                      <a:endParaRPr lang="en-US" dirty="0"/>
                    </a:p>
                  </a:txBody>
                  <a:tcPr/>
                </a:tc>
                <a:tc>
                  <a:txBody>
                    <a:bodyPr/>
                    <a:lstStyle/>
                    <a:p>
                      <a:r>
                        <a:rPr lang="en-US" dirty="0" smtClean="0"/>
                        <a:t>large intestine</a:t>
                      </a:r>
                      <a:endParaRPr lang="en-US" dirty="0"/>
                    </a:p>
                  </a:txBody>
                  <a:tcPr/>
                </a:tc>
                <a:tc>
                  <a:txBody>
                    <a:bodyPr/>
                    <a:lstStyle/>
                    <a:p>
                      <a:r>
                        <a:rPr lang="en-US" dirty="0" smtClean="0"/>
                        <a:t>pancreas</a:t>
                      </a:r>
                      <a:endParaRPr lang="en-US" dirty="0"/>
                    </a:p>
                  </a:txBody>
                  <a:tcPr/>
                </a:tc>
              </a:tr>
              <a:tr h="332135">
                <a:tc>
                  <a:txBody>
                    <a:bodyPr/>
                    <a:lstStyle/>
                    <a:p>
                      <a:r>
                        <a:rPr lang="en-US" dirty="0" smtClean="0"/>
                        <a:t>gallbladder</a:t>
                      </a:r>
                      <a:endParaRPr lang="en-US" dirty="0"/>
                    </a:p>
                  </a:txBody>
                  <a:tcPr/>
                </a:tc>
                <a:tc>
                  <a:txBody>
                    <a:bodyPr/>
                    <a:lstStyle/>
                    <a:p>
                      <a:r>
                        <a:rPr lang="en-US" dirty="0" smtClean="0"/>
                        <a:t>small intestine</a:t>
                      </a:r>
                      <a:endParaRPr lang="en-US" dirty="0"/>
                    </a:p>
                  </a:txBody>
                  <a:tcPr/>
                </a:tc>
                <a:tc>
                  <a:txBody>
                    <a:bodyPr/>
                    <a:lstStyle/>
                    <a:p>
                      <a:r>
                        <a:rPr lang="en-US" dirty="0" smtClean="0"/>
                        <a:t>liver</a:t>
                      </a:r>
                      <a:endParaRPr lang="en-US" dirty="0"/>
                    </a:p>
                  </a:txBody>
                  <a:tcPr/>
                </a:tc>
              </a:tr>
            </a:tbl>
          </a:graphicData>
        </a:graphic>
      </p:graphicFrame>
    </p:spTree>
    <p:extLst>
      <p:ext uri="{BB962C8B-B14F-4D97-AF65-F5344CB8AC3E}">
        <p14:creationId xmlns:p14="http://schemas.microsoft.com/office/powerpoint/2010/main" val="113801405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5</a:t>
            </a:r>
            <a:endParaRPr lang="en-US" dirty="0"/>
          </a:p>
        </p:txBody>
      </p:sp>
      <p:sp>
        <p:nvSpPr>
          <p:cNvPr id="8" name="Content Placeholder 7"/>
          <p:cNvSpPr>
            <a:spLocks noGrp="1"/>
          </p:cNvSpPr>
          <p:nvPr>
            <p:ph sz="quarter" idx="10"/>
          </p:nvPr>
        </p:nvSpPr>
        <p:spPr/>
        <p:txBody>
          <a:bodyPr/>
          <a:lstStyle/>
          <a:p>
            <a:pPr>
              <a:spcBef>
                <a:spcPts val="0"/>
              </a:spcBef>
            </a:pPr>
            <a:r>
              <a:rPr lang="en-US" sz="2700" dirty="0"/>
              <a:t>a. In each list, look for a relationship among the words. Cross out </a:t>
            </a:r>
            <a:r>
              <a:rPr lang="en-US" sz="2700" dirty="0" smtClean="0"/>
              <a:t>the word </a:t>
            </a:r>
            <a:r>
              <a:rPr lang="en-US" sz="2700" dirty="0"/>
              <a:t>or phrase that does not belong.</a:t>
            </a:r>
          </a:p>
        </p:txBody>
      </p:sp>
      <p:graphicFrame>
        <p:nvGraphicFramePr>
          <p:cNvPr id="6" name="Table 5"/>
          <p:cNvGraphicFramePr>
            <a:graphicFrameLocks noGrp="1"/>
          </p:cNvGraphicFramePr>
          <p:nvPr>
            <p:extLst>
              <p:ext uri="{D42A27DB-BD31-4B8C-83A1-F6EECF244321}">
                <p14:modId xmlns:p14="http://schemas.microsoft.com/office/powerpoint/2010/main" val="3611795842"/>
              </p:ext>
            </p:extLst>
          </p:nvPr>
        </p:nvGraphicFramePr>
        <p:xfrm>
          <a:off x="882357" y="4218534"/>
          <a:ext cx="7913979" cy="2346960"/>
        </p:xfrm>
        <a:graphic>
          <a:graphicData uri="http://schemas.openxmlformats.org/drawingml/2006/table">
            <a:tbl>
              <a:tblPr firstRow="1" bandRow="1">
                <a:tableStyleId>{5C22544A-7EE6-4342-B048-85BDC9FD1C3A}</a:tableStyleId>
              </a:tblPr>
              <a:tblGrid>
                <a:gridCol w="2637993"/>
                <a:gridCol w="2637993"/>
                <a:gridCol w="2637993"/>
              </a:tblGrid>
              <a:tr h="278495">
                <a:tc>
                  <a:txBody>
                    <a:bodyPr/>
                    <a:lstStyle/>
                    <a:p>
                      <a:r>
                        <a:rPr lang="en-US" sz="1600" dirty="0" smtClean="0"/>
                        <a:t>List 1</a:t>
                      </a:r>
                      <a:endParaRPr lang="en-US" sz="1600" dirty="0"/>
                    </a:p>
                  </a:txBody>
                  <a:tcPr/>
                </a:tc>
                <a:tc>
                  <a:txBody>
                    <a:bodyPr/>
                    <a:lstStyle/>
                    <a:p>
                      <a:r>
                        <a:rPr lang="en-US" sz="1600" dirty="0" smtClean="0"/>
                        <a:t>List 2</a:t>
                      </a:r>
                      <a:endParaRPr lang="en-US" sz="1600" dirty="0"/>
                    </a:p>
                  </a:txBody>
                  <a:tcPr/>
                </a:tc>
                <a:tc>
                  <a:txBody>
                    <a:bodyPr/>
                    <a:lstStyle/>
                    <a:p>
                      <a:r>
                        <a:rPr lang="en-US" sz="1600" dirty="0" smtClean="0"/>
                        <a:t>List 3</a:t>
                      </a:r>
                      <a:endParaRPr lang="en-US" sz="1600" dirty="0"/>
                    </a:p>
                  </a:txBody>
                  <a:tcPr/>
                </a:tc>
              </a:tr>
              <a:tr h="278495">
                <a:tc>
                  <a:txBody>
                    <a:bodyPr/>
                    <a:lstStyle/>
                    <a:p>
                      <a:r>
                        <a:rPr lang="en-US" sz="1600" dirty="0" smtClean="0"/>
                        <a:t>pancreas</a:t>
                      </a:r>
                      <a:endParaRPr lang="en-US" sz="1600" dirty="0"/>
                    </a:p>
                  </a:txBody>
                  <a:tcPr/>
                </a:tc>
                <a:tc>
                  <a:txBody>
                    <a:bodyPr/>
                    <a:lstStyle/>
                    <a:p>
                      <a:r>
                        <a:rPr lang="en-US" sz="1600" dirty="0" smtClean="0"/>
                        <a:t>liver</a:t>
                      </a:r>
                      <a:endParaRPr lang="en-US" sz="1600" dirty="0"/>
                    </a:p>
                  </a:txBody>
                  <a:tcPr/>
                </a:tc>
                <a:tc>
                  <a:txBody>
                    <a:bodyPr/>
                    <a:lstStyle/>
                    <a:p>
                      <a:r>
                        <a:rPr lang="en-US" sz="1600" dirty="0" smtClean="0"/>
                        <a:t>chemical breakdown</a:t>
                      </a:r>
                      <a:endParaRPr lang="en-US" sz="1600" dirty="0"/>
                    </a:p>
                  </a:txBody>
                  <a:tcPr/>
                </a:tc>
              </a:tr>
              <a:tr h="278495">
                <a:tc>
                  <a:txBody>
                    <a:bodyPr/>
                    <a:lstStyle/>
                    <a:p>
                      <a:r>
                        <a:rPr lang="en-US" sz="1600" dirty="0" smtClean="0"/>
                        <a:t>stomach</a:t>
                      </a:r>
                      <a:endParaRPr lang="en-US" sz="1600" dirty="0"/>
                    </a:p>
                  </a:txBody>
                  <a:tcPr/>
                </a:tc>
                <a:tc>
                  <a:txBody>
                    <a:bodyPr/>
                    <a:lstStyle/>
                    <a:p>
                      <a:r>
                        <a:rPr lang="en-US" sz="1600" dirty="0" smtClean="0"/>
                        <a:t>pathway for food</a:t>
                      </a:r>
                      <a:endParaRPr lang="en-US" sz="1600" dirty="0"/>
                    </a:p>
                  </a:txBody>
                  <a:tcPr/>
                </a:tc>
                <a:tc>
                  <a:txBody>
                    <a:bodyPr/>
                    <a:lstStyle/>
                    <a:p>
                      <a:r>
                        <a:rPr lang="en-US" sz="1600" dirty="0" smtClean="0"/>
                        <a:t>small intestine</a:t>
                      </a:r>
                      <a:endParaRPr lang="en-US" sz="1600" dirty="0"/>
                    </a:p>
                  </a:txBody>
                  <a:tcPr/>
                </a:tc>
              </a:tr>
              <a:tr h="278495">
                <a:tc>
                  <a:txBody>
                    <a:bodyPr/>
                    <a:lstStyle/>
                    <a:p>
                      <a:r>
                        <a:rPr lang="en-US" sz="1600" dirty="0" smtClean="0"/>
                        <a:t>esophagus</a:t>
                      </a:r>
                      <a:endParaRPr lang="en-US" sz="1600" dirty="0"/>
                    </a:p>
                  </a:txBody>
                  <a:tcPr/>
                </a:tc>
                <a:tc>
                  <a:txBody>
                    <a:bodyPr/>
                    <a:lstStyle/>
                    <a:p>
                      <a:r>
                        <a:rPr lang="en-US" sz="1600" dirty="0" smtClean="0"/>
                        <a:t>esophagus</a:t>
                      </a:r>
                      <a:endParaRPr lang="en-US" sz="1600" dirty="0"/>
                    </a:p>
                  </a:txBody>
                  <a:tcPr/>
                </a:tc>
                <a:tc>
                  <a:txBody>
                    <a:bodyPr/>
                    <a:lstStyle/>
                    <a:p>
                      <a:r>
                        <a:rPr lang="en-US" sz="1600" dirty="0" smtClean="0"/>
                        <a:t>saliva</a:t>
                      </a:r>
                      <a:endParaRPr lang="en-US" sz="1600" dirty="0"/>
                    </a:p>
                  </a:txBody>
                  <a:tcPr/>
                </a:tc>
              </a:tr>
              <a:tr h="278495">
                <a:tc>
                  <a:txBody>
                    <a:bodyPr/>
                    <a:lstStyle/>
                    <a:p>
                      <a:r>
                        <a:rPr lang="en-US" sz="1600" dirty="0" smtClean="0"/>
                        <a:t>digestive organs</a:t>
                      </a:r>
                      <a:endParaRPr lang="en-US" sz="1600" dirty="0"/>
                    </a:p>
                  </a:txBody>
                  <a:tcPr/>
                </a:tc>
                <a:tc>
                  <a:txBody>
                    <a:bodyPr/>
                    <a:lstStyle/>
                    <a:p>
                      <a:r>
                        <a:rPr lang="en-US" sz="1600" dirty="0" smtClean="0"/>
                        <a:t>stomach</a:t>
                      </a:r>
                      <a:endParaRPr lang="en-US" sz="1600" dirty="0"/>
                    </a:p>
                  </a:txBody>
                  <a:tcPr/>
                </a:tc>
                <a:tc>
                  <a:txBody>
                    <a:bodyPr/>
                    <a:lstStyle/>
                    <a:p>
                      <a:r>
                        <a:rPr lang="en-US" sz="1600" dirty="0" smtClean="0"/>
                        <a:t>teeth</a:t>
                      </a:r>
                      <a:endParaRPr lang="en-US" sz="1600" dirty="0"/>
                    </a:p>
                  </a:txBody>
                  <a:tcPr/>
                </a:tc>
              </a:tr>
              <a:tr h="278495">
                <a:tc>
                  <a:txBody>
                    <a:bodyPr/>
                    <a:lstStyle/>
                    <a:p>
                      <a:r>
                        <a:rPr lang="en-US" sz="1600" dirty="0" smtClean="0"/>
                        <a:t>heart</a:t>
                      </a:r>
                      <a:endParaRPr lang="en-US" sz="1600" dirty="0"/>
                    </a:p>
                  </a:txBody>
                  <a:tcPr/>
                </a:tc>
                <a:tc>
                  <a:txBody>
                    <a:bodyPr/>
                    <a:lstStyle/>
                    <a:p>
                      <a:r>
                        <a:rPr lang="en-US" sz="1600" dirty="0" smtClean="0"/>
                        <a:t>large intestine</a:t>
                      </a:r>
                      <a:endParaRPr lang="en-US" sz="1600" dirty="0"/>
                    </a:p>
                  </a:txBody>
                  <a:tcPr/>
                </a:tc>
                <a:tc>
                  <a:txBody>
                    <a:bodyPr/>
                    <a:lstStyle/>
                    <a:p>
                      <a:r>
                        <a:rPr lang="en-US" sz="1600" dirty="0" smtClean="0"/>
                        <a:t>pancreas</a:t>
                      </a:r>
                      <a:endParaRPr lang="en-US" sz="1600" dirty="0"/>
                    </a:p>
                  </a:txBody>
                  <a:tcPr/>
                </a:tc>
              </a:tr>
              <a:tr h="278495">
                <a:tc>
                  <a:txBody>
                    <a:bodyPr/>
                    <a:lstStyle/>
                    <a:p>
                      <a:r>
                        <a:rPr lang="en-US" sz="1600" dirty="0" smtClean="0"/>
                        <a:t>gallbladder</a:t>
                      </a:r>
                      <a:endParaRPr lang="en-US" sz="1600" dirty="0"/>
                    </a:p>
                  </a:txBody>
                  <a:tcPr/>
                </a:tc>
                <a:tc>
                  <a:txBody>
                    <a:bodyPr/>
                    <a:lstStyle/>
                    <a:p>
                      <a:r>
                        <a:rPr lang="en-US" sz="1600" dirty="0" smtClean="0"/>
                        <a:t>small intestine</a:t>
                      </a:r>
                      <a:endParaRPr lang="en-US" sz="1600" dirty="0"/>
                    </a:p>
                  </a:txBody>
                  <a:tcPr/>
                </a:tc>
                <a:tc>
                  <a:txBody>
                    <a:bodyPr/>
                    <a:lstStyle/>
                    <a:p>
                      <a:r>
                        <a:rPr lang="en-US" sz="1600" dirty="0" smtClean="0"/>
                        <a:t>liver</a:t>
                      </a:r>
                      <a:endParaRPr lang="en-US" sz="1600" dirty="0"/>
                    </a:p>
                  </a:txBody>
                  <a:tcPr/>
                </a:tc>
              </a:tr>
            </a:tbl>
          </a:graphicData>
        </a:graphic>
      </p:graphicFrame>
    </p:spTree>
    <p:extLst>
      <p:ext uri="{BB962C8B-B14F-4D97-AF65-F5344CB8AC3E}">
        <p14:creationId xmlns:p14="http://schemas.microsoft.com/office/powerpoint/2010/main" val="274940156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5</a:t>
            </a:r>
            <a:endParaRPr lang="en-US" dirty="0"/>
          </a:p>
        </p:txBody>
      </p:sp>
      <p:sp>
        <p:nvSpPr>
          <p:cNvPr id="8" name="Content Placeholder 7"/>
          <p:cNvSpPr>
            <a:spLocks noGrp="1"/>
          </p:cNvSpPr>
          <p:nvPr>
            <p:ph sz="quarter" idx="10"/>
          </p:nvPr>
        </p:nvSpPr>
        <p:spPr/>
        <p:txBody>
          <a:bodyPr/>
          <a:lstStyle/>
          <a:p>
            <a:pPr>
              <a:spcBef>
                <a:spcPts val="0"/>
              </a:spcBef>
            </a:pPr>
            <a:r>
              <a:rPr lang="en-US" sz="2400" dirty="0"/>
              <a:t>b. In each list, circle the word or phrase that includes the others.</a:t>
            </a:r>
            <a:endParaRPr lang="en-US" sz="2700" dirty="0"/>
          </a:p>
        </p:txBody>
      </p:sp>
      <p:graphicFrame>
        <p:nvGraphicFramePr>
          <p:cNvPr id="6" name="Table 5"/>
          <p:cNvGraphicFramePr>
            <a:graphicFrameLocks noGrp="1"/>
          </p:cNvGraphicFramePr>
          <p:nvPr>
            <p:extLst>
              <p:ext uri="{D42A27DB-BD31-4B8C-83A1-F6EECF244321}">
                <p14:modId xmlns:p14="http://schemas.microsoft.com/office/powerpoint/2010/main" val="1996576730"/>
              </p:ext>
            </p:extLst>
          </p:nvPr>
        </p:nvGraphicFramePr>
        <p:xfrm>
          <a:off x="882357" y="4218534"/>
          <a:ext cx="7913979" cy="2346960"/>
        </p:xfrm>
        <a:graphic>
          <a:graphicData uri="http://schemas.openxmlformats.org/drawingml/2006/table">
            <a:tbl>
              <a:tblPr firstRow="1" bandRow="1">
                <a:tableStyleId>{5C22544A-7EE6-4342-B048-85BDC9FD1C3A}</a:tableStyleId>
              </a:tblPr>
              <a:tblGrid>
                <a:gridCol w="2637993"/>
                <a:gridCol w="2637993"/>
                <a:gridCol w="2637993"/>
              </a:tblGrid>
              <a:tr h="278495">
                <a:tc>
                  <a:txBody>
                    <a:bodyPr/>
                    <a:lstStyle/>
                    <a:p>
                      <a:r>
                        <a:rPr lang="en-US" sz="1600" dirty="0" smtClean="0"/>
                        <a:t>List 1</a:t>
                      </a:r>
                      <a:endParaRPr lang="en-US" sz="1600" dirty="0"/>
                    </a:p>
                  </a:txBody>
                  <a:tcPr/>
                </a:tc>
                <a:tc>
                  <a:txBody>
                    <a:bodyPr/>
                    <a:lstStyle/>
                    <a:p>
                      <a:r>
                        <a:rPr lang="en-US" sz="1600" dirty="0" smtClean="0"/>
                        <a:t>List 2</a:t>
                      </a:r>
                      <a:endParaRPr lang="en-US" sz="1600" dirty="0"/>
                    </a:p>
                  </a:txBody>
                  <a:tcPr/>
                </a:tc>
                <a:tc>
                  <a:txBody>
                    <a:bodyPr/>
                    <a:lstStyle/>
                    <a:p>
                      <a:r>
                        <a:rPr lang="en-US" sz="1600" dirty="0" smtClean="0"/>
                        <a:t>List 3</a:t>
                      </a:r>
                      <a:endParaRPr lang="en-US" sz="1600" dirty="0"/>
                    </a:p>
                  </a:txBody>
                  <a:tcPr/>
                </a:tc>
              </a:tr>
              <a:tr h="278495">
                <a:tc>
                  <a:txBody>
                    <a:bodyPr/>
                    <a:lstStyle/>
                    <a:p>
                      <a:r>
                        <a:rPr lang="en-US" sz="1600" dirty="0" smtClean="0"/>
                        <a:t>pancreas</a:t>
                      </a:r>
                      <a:endParaRPr lang="en-US" sz="1600" dirty="0"/>
                    </a:p>
                  </a:txBody>
                  <a:tcPr/>
                </a:tc>
                <a:tc>
                  <a:txBody>
                    <a:bodyPr/>
                    <a:lstStyle/>
                    <a:p>
                      <a:r>
                        <a:rPr lang="en-US" sz="1600" dirty="0" smtClean="0"/>
                        <a:t>liver</a:t>
                      </a:r>
                      <a:endParaRPr lang="en-US" sz="1600" dirty="0"/>
                    </a:p>
                  </a:txBody>
                  <a:tcPr/>
                </a:tc>
                <a:tc>
                  <a:txBody>
                    <a:bodyPr/>
                    <a:lstStyle/>
                    <a:p>
                      <a:r>
                        <a:rPr lang="en-US" sz="1600" dirty="0" smtClean="0"/>
                        <a:t>chemical breakdown</a:t>
                      </a:r>
                      <a:endParaRPr lang="en-US" sz="1600" dirty="0"/>
                    </a:p>
                  </a:txBody>
                  <a:tcPr/>
                </a:tc>
              </a:tr>
              <a:tr h="278495">
                <a:tc>
                  <a:txBody>
                    <a:bodyPr/>
                    <a:lstStyle/>
                    <a:p>
                      <a:r>
                        <a:rPr lang="en-US" sz="1600" dirty="0" smtClean="0"/>
                        <a:t>stomach</a:t>
                      </a:r>
                      <a:endParaRPr lang="en-US" sz="1600" dirty="0"/>
                    </a:p>
                  </a:txBody>
                  <a:tcPr/>
                </a:tc>
                <a:tc>
                  <a:txBody>
                    <a:bodyPr/>
                    <a:lstStyle/>
                    <a:p>
                      <a:r>
                        <a:rPr lang="en-US" sz="1600" dirty="0" smtClean="0"/>
                        <a:t>pathway for food</a:t>
                      </a:r>
                      <a:endParaRPr lang="en-US" sz="1600" dirty="0"/>
                    </a:p>
                  </a:txBody>
                  <a:tcPr/>
                </a:tc>
                <a:tc>
                  <a:txBody>
                    <a:bodyPr/>
                    <a:lstStyle/>
                    <a:p>
                      <a:r>
                        <a:rPr lang="en-US" sz="1600" dirty="0" smtClean="0"/>
                        <a:t>small intestine</a:t>
                      </a:r>
                      <a:endParaRPr lang="en-US" sz="1600" dirty="0"/>
                    </a:p>
                  </a:txBody>
                  <a:tcPr/>
                </a:tc>
              </a:tr>
              <a:tr h="278495">
                <a:tc>
                  <a:txBody>
                    <a:bodyPr/>
                    <a:lstStyle/>
                    <a:p>
                      <a:r>
                        <a:rPr lang="en-US" sz="1600" dirty="0" smtClean="0"/>
                        <a:t>esophagus</a:t>
                      </a:r>
                      <a:endParaRPr lang="en-US" sz="1600" dirty="0"/>
                    </a:p>
                  </a:txBody>
                  <a:tcPr/>
                </a:tc>
                <a:tc>
                  <a:txBody>
                    <a:bodyPr/>
                    <a:lstStyle/>
                    <a:p>
                      <a:r>
                        <a:rPr lang="en-US" sz="1600" dirty="0" smtClean="0"/>
                        <a:t>esophagus</a:t>
                      </a:r>
                      <a:endParaRPr lang="en-US" sz="1600" dirty="0"/>
                    </a:p>
                  </a:txBody>
                  <a:tcPr/>
                </a:tc>
                <a:tc>
                  <a:txBody>
                    <a:bodyPr/>
                    <a:lstStyle/>
                    <a:p>
                      <a:r>
                        <a:rPr lang="en-US" sz="1600" dirty="0" smtClean="0"/>
                        <a:t>saliva</a:t>
                      </a:r>
                      <a:endParaRPr lang="en-US" sz="1600" dirty="0"/>
                    </a:p>
                  </a:txBody>
                  <a:tcPr/>
                </a:tc>
              </a:tr>
              <a:tr h="278495">
                <a:tc>
                  <a:txBody>
                    <a:bodyPr/>
                    <a:lstStyle/>
                    <a:p>
                      <a:r>
                        <a:rPr lang="en-US" sz="1600" dirty="0" smtClean="0"/>
                        <a:t>digestive organs</a:t>
                      </a:r>
                      <a:endParaRPr lang="en-US" sz="1600" dirty="0"/>
                    </a:p>
                  </a:txBody>
                  <a:tcPr/>
                </a:tc>
                <a:tc>
                  <a:txBody>
                    <a:bodyPr/>
                    <a:lstStyle/>
                    <a:p>
                      <a:r>
                        <a:rPr lang="en-US" sz="1600" dirty="0" smtClean="0"/>
                        <a:t>stomach</a:t>
                      </a:r>
                      <a:endParaRPr lang="en-US" sz="1600" dirty="0"/>
                    </a:p>
                  </a:txBody>
                  <a:tcPr/>
                </a:tc>
                <a:tc>
                  <a:txBody>
                    <a:bodyPr/>
                    <a:lstStyle/>
                    <a:p>
                      <a:r>
                        <a:rPr lang="en-US" sz="1600" dirty="0" smtClean="0"/>
                        <a:t>teeth</a:t>
                      </a:r>
                      <a:endParaRPr lang="en-US" sz="1600" dirty="0"/>
                    </a:p>
                  </a:txBody>
                  <a:tcPr/>
                </a:tc>
              </a:tr>
              <a:tr h="278495">
                <a:tc>
                  <a:txBody>
                    <a:bodyPr/>
                    <a:lstStyle/>
                    <a:p>
                      <a:r>
                        <a:rPr lang="en-US" sz="1600" dirty="0" smtClean="0"/>
                        <a:t>heart</a:t>
                      </a:r>
                      <a:endParaRPr lang="en-US" sz="1600" dirty="0"/>
                    </a:p>
                  </a:txBody>
                  <a:tcPr/>
                </a:tc>
                <a:tc>
                  <a:txBody>
                    <a:bodyPr/>
                    <a:lstStyle/>
                    <a:p>
                      <a:r>
                        <a:rPr lang="en-US" sz="1600" dirty="0" smtClean="0"/>
                        <a:t>large intestine</a:t>
                      </a:r>
                      <a:endParaRPr lang="en-US" sz="1600" dirty="0"/>
                    </a:p>
                  </a:txBody>
                  <a:tcPr/>
                </a:tc>
                <a:tc>
                  <a:txBody>
                    <a:bodyPr/>
                    <a:lstStyle/>
                    <a:p>
                      <a:r>
                        <a:rPr lang="en-US" sz="1600" dirty="0" smtClean="0"/>
                        <a:t>pancreas</a:t>
                      </a:r>
                      <a:endParaRPr lang="en-US" sz="1600" dirty="0"/>
                    </a:p>
                  </a:txBody>
                  <a:tcPr/>
                </a:tc>
              </a:tr>
              <a:tr h="278495">
                <a:tc>
                  <a:txBody>
                    <a:bodyPr/>
                    <a:lstStyle/>
                    <a:p>
                      <a:r>
                        <a:rPr lang="en-US" sz="1600" dirty="0" smtClean="0"/>
                        <a:t>gallbladder</a:t>
                      </a:r>
                      <a:endParaRPr lang="en-US" sz="1600" dirty="0"/>
                    </a:p>
                  </a:txBody>
                  <a:tcPr/>
                </a:tc>
                <a:tc>
                  <a:txBody>
                    <a:bodyPr/>
                    <a:lstStyle/>
                    <a:p>
                      <a:r>
                        <a:rPr lang="en-US" sz="1600" dirty="0" smtClean="0"/>
                        <a:t>small intestine</a:t>
                      </a:r>
                      <a:endParaRPr lang="en-US" sz="1600" dirty="0"/>
                    </a:p>
                  </a:txBody>
                  <a:tcPr/>
                </a:tc>
                <a:tc>
                  <a:txBody>
                    <a:bodyPr/>
                    <a:lstStyle/>
                    <a:p>
                      <a:r>
                        <a:rPr lang="en-US" sz="1600" dirty="0" smtClean="0"/>
                        <a:t>liver</a:t>
                      </a:r>
                      <a:endParaRPr lang="en-US" sz="1600" dirty="0"/>
                    </a:p>
                  </a:txBody>
                  <a:tcPr/>
                </a:tc>
              </a:tr>
            </a:tbl>
          </a:graphicData>
        </a:graphic>
      </p:graphicFrame>
    </p:spTree>
    <p:extLst>
      <p:ext uri="{BB962C8B-B14F-4D97-AF65-F5344CB8AC3E}">
        <p14:creationId xmlns:p14="http://schemas.microsoft.com/office/powerpoint/2010/main" val="5926881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5</a:t>
            </a:r>
            <a:endParaRPr lang="en-US" dirty="0"/>
          </a:p>
        </p:txBody>
      </p:sp>
      <p:sp>
        <p:nvSpPr>
          <p:cNvPr id="8" name="Content Placeholder 7"/>
          <p:cNvSpPr>
            <a:spLocks noGrp="1"/>
          </p:cNvSpPr>
          <p:nvPr>
            <p:ph sz="quarter" idx="10"/>
          </p:nvPr>
        </p:nvSpPr>
        <p:spPr/>
        <p:txBody>
          <a:bodyPr/>
          <a:lstStyle/>
          <a:p>
            <a:r>
              <a:rPr lang="en-US" sz="2400" dirty="0"/>
              <a:t>c. Explain how the word or phrase you circled is related to the </a:t>
            </a:r>
            <a:r>
              <a:rPr lang="en-US" sz="2400" dirty="0" smtClean="0"/>
              <a:t>other words </a:t>
            </a:r>
            <a:r>
              <a:rPr lang="en-US" sz="2400" dirty="0"/>
              <a:t>on the </a:t>
            </a:r>
            <a:r>
              <a:rPr lang="en-US" sz="2400" dirty="0" smtClean="0"/>
              <a:t>list.</a:t>
            </a:r>
            <a:endParaRPr lang="en-US" sz="2700" dirty="0"/>
          </a:p>
        </p:txBody>
      </p:sp>
      <p:graphicFrame>
        <p:nvGraphicFramePr>
          <p:cNvPr id="6" name="Table 5"/>
          <p:cNvGraphicFramePr>
            <a:graphicFrameLocks noGrp="1"/>
          </p:cNvGraphicFramePr>
          <p:nvPr>
            <p:extLst>
              <p:ext uri="{D42A27DB-BD31-4B8C-83A1-F6EECF244321}">
                <p14:modId xmlns:p14="http://schemas.microsoft.com/office/powerpoint/2010/main" val="2423702011"/>
              </p:ext>
            </p:extLst>
          </p:nvPr>
        </p:nvGraphicFramePr>
        <p:xfrm>
          <a:off x="882357" y="4218534"/>
          <a:ext cx="7913979" cy="2346960"/>
        </p:xfrm>
        <a:graphic>
          <a:graphicData uri="http://schemas.openxmlformats.org/drawingml/2006/table">
            <a:tbl>
              <a:tblPr firstRow="1" bandRow="1">
                <a:tableStyleId>{5C22544A-7EE6-4342-B048-85BDC9FD1C3A}</a:tableStyleId>
              </a:tblPr>
              <a:tblGrid>
                <a:gridCol w="2637993"/>
                <a:gridCol w="2637993"/>
                <a:gridCol w="2637993"/>
              </a:tblGrid>
              <a:tr h="278495">
                <a:tc>
                  <a:txBody>
                    <a:bodyPr/>
                    <a:lstStyle/>
                    <a:p>
                      <a:r>
                        <a:rPr lang="en-US" sz="1600" dirty="0" smtClean="0"/>
                        <a:t>List 1</a:t>
                      </a:r>
                      <a:endParaRPr lang="en-US" sz="1600" dirty="0"/>
                    </a:p>
                  </a:txBody>
                  <a:tcPr/>
                </a:tc>
                <a:tc>
                  <a:txBody>
                    <a:bodyPr/>
                    <a:lstStyle/>
                    <a:p>
                      <a:r>
                        <a:rPr lang="en-US" sz="1600" dirty="0" smtClean="0"/>
                        <a:t>List 2</a:t>
                      </a:r>
                      <a:endParaRPr lang="en-US" sz="1600" dirty="0"/>
                    </a:p>
                  </a:txBody>
                  <a:tcPr/>
                </a:tc>
                <a:tc>
                  <a:txBody>
                    <a:bodyPr/>
                    <a:lstStyle/>
                    <a:p>
                      <a:r>
                        <a:rPr lang="en-US" sz="1600" dirty="0" smtClean="0"/>
                        <a:t>List 3</a:t>
                      </a:r>
                      <a:endParaRPr lang="en-US" sz="1600" dirty="0"/>
                    </a:p>
                  </a:txBody>
                  <a:tcPr/>
                </a:tc>
              </a:tr>
              <a:tr h="278495">
                <a:tc>
                  <a:txBody>
                    <a:bodyPr/>
                    <a:lstStyle/>
                    <a:p>
                      <a:r>
                        <a:rPr lang="en-US" sz="1600" dirty="0" smtClean="0"/>
                        <a:t>pancreas</a:t>
                      </a:r>
                      <a:endParaRPr lang="en-US" sz="1600" dirty="0"/>
                    </a:p>
                  </a:txBody>
                  <a:tcPr/>
                </a:tc>
                <a:tc>
                  <a:txBody>
                    <a:bodyPr/>
                    <a:lstStyle/>
                    <a:p>
                      <a:r>
                        <a:rPr lang="en-US" sz="1600" dirty="0" smtClean="0"/>
                        <a:t>liver</a:t>
                      </a:r>
                      <a:endParaRPr lang="en-US" sz="1600" dirty="0"/>
                    </a:p>
                  </a:txBody>
                  <a:tcPr/>
                </a:tc>
                <a:tc>
                  <a:txBody>
                    <a:bodyPr/>
                    <a:lstStyle/>
                    <a:p>
                      <a:r>
                        <a:rPr lang="en-US" sz="1600" dirty="0" smtClean="0"/>
                        <a:t>chemical breakdown</a:t>
                      </a:r>
                      <a:endParaRPr lang="en-US" sz="1600" dirty="0"/>
                    </a:p>
                  </a:txBody>
                  <a:tcPr/>
                </a:tc>
              </a:tr>
              <a:tr h="278495">
                <a:tc>
                  <a:txBody>
                    <a:bodyPr/>
                    <a:lstStyle/>
                    <a:p>
                      <a:r>
                        <a:rPr lang="en-US" sz="1600" dirty="0" smtClean="0"/>
                        <a:t>stomach</a:t>
                      </a:r>
                      <a:endParaRPr lang="en-US" sz="1600" dirty="0"/>
                    </a:p>
                  </a:txBody>
                  <a:tcPr/>
                </a:tc>
                <a:tc>
                  <a:txBody>
                    <a:bodyPr/>
                    <a:lstStyle/>
                    <a:p>
                      <a:r>
                        <a:rPr lang="en-US" sz="1600" dirty="0" smtClean="0"/>
                        <a:t>pathway for food</a:t>
                      </a:r>
                      <a:endParaRPr lang="en-US" sz="1600" dirty="0"/>
                    </a:p>
                  </a:txBody>
                  <a:tcPr/>
                </a:tc>
                <a:tc>
                  <a:txBody>
                    <a:bodyPr/>
                    <a:lstStyle/>
                    <a:p>
                      <a:r>
                        <a:rPr lang="en-US" sz="1600" dirty="0" smtClean="0"/>
                        <a:t>small intestine</a:t>
                      </a:r>
                      <a:endParaRPr lang="en-US" sz="1600" dirty="0"/>
                    </a:p>
                  </a:txBody>
                  <a:tcPr/>
                </a:tc>
              </a:tr>
              <a:tr h="278495">
                <a:tc>
                  <a:txBody>
                    <a:bodyPr/>
                    <a:lstStyle/>
                    <a:p>
                      <a:r>
                        <a:rPr lang="en-US" sz="1600" dirty="0" smtClean="0"/>
                        <a:t>esophagus</a:t>
                      </a:r>
                      <a:endParaRPr lang="en-US" sz="1600" dirty="0"/>
                    </a:p>
                  </a:txBody>
                  <a:tcPr/>
                </a:tc>
                <a:tc>
                  <a:txBody>
                    <a:bodyPr/>
                    <a:lstStyle/>
                    <a:p>
                      <a:r>
                        <a:rPr lang="en-US" sz="1600" dirty="0" smtClean="0"/>
                        <a:t>esophagus</a:t>
                      </a:r>
                      <a:endParaRPr lang="en-US" sz="1600" dirty="0"/>
                    </a:p>
                  </a:txBody>
                  <a:tcPr/>
                </a:tc>
                <a:tc>
                  <a:txBody>
                    <a:bodyPr/>
                    <a:lstStyle/>
                    <a:p>
                      <a:r>
                        <a:rPr lang="en-US" sz="1600" dirty="0" smtClean="0"/>
                        <a:t>saliva</a:t>
                      </a:r>
                      <a:endParaRPr lang="en-US" sz="1600" dirty="0"/>
                    </a:p>
                  </a:txBody>
                  <a:tcPr/>
                </a:tc>
              </a:tr>
              <a:tr h="278495">
                <a:tc>
                  <a:txBody>
                    <a:bodyPr/>
                    <a:lstStyle/>
                    <a:p>
                      <a:r>
                        <a:rPr lang="en-US" sz="1600" dirty="0" smtClean="0"/>
                        <a:t>digestive organs</a:t>
                      </a:r>
                      <a:endParaRPr lang="en-US" sz="1600" dirty="0"/>
                    </a:p>
                  </a:txBody>
                  <a:tcPr/>
                </a:tc>
                <a:tc>
                  <a:txBody>
                    <a:bodyPr/>
                    <a:lstStyle/>
                    <a:p>
                      <a:r>
                        <a:rPr lang="en-US" sz="1600" dirty="0" smtClean="0"/>
                        <a:t>stomach</a:t>
                      </a:r>
                      <a:endParaRPr lang="en-US" sz="1600" dirty="0"/>
                    </a:p>
                  </a:txBody>
                  <a:tcPr/>
                </a:tc>
                <a:tc>
                  <a:txBody>
                    <a:bodyPr/>
                    <a:lstStyle/>
                    <a:p>
                      <a:r>
                        <a:rPr lang="en-US" sz="1600" dirty="0" smtClean="0"/>
                        <a:t>teeth</a:t>
                      </a:r>
                      <a:endParaRPr lang="en-US" sz="1600" dirty="0"/>
                    </a:p>
                  </a:txBody>
                  <a:tcPr/>
                </a:tc>
              </a:tr>
              <a:tr h="278495">
                <a:tc>
                  <a:txBody>
                    <a:bodyPr/>
                    <a:lstStyle/>
                    <a:p>
                      <a:r>
                        <a:rPr lang="en-US" sz="1600" dirty="0" smtClean="0"/>
                        <a:t>heart</a:t>
                      </a:r>
                      <a:endParaRPr lang="en-US" sz="1600" dirty="0"/>
                    </a:p>
                  </a:txBody>
                  <a:tcPr/>
                </a:tc>
                <a:tc>
                  <a:txBody>
                    <a:bodyPr/>
                    <a:lstStyle/>
                    <a:p>
                      <a:r>
                        <a:rPr lang="en-US" sz="1600" dirty="0" smtClean="0"/>
                        <a:t>large intestine</a:t>
                      </a:r>
                      <a:endParaRPr lang="en-US" sz="1600" dirty="0"/>
                    </a:p>
                  </a:txBody>
                  <a:tcPr/>
                </a:tc>
                <a:tc>
                  <a:txBody>
                    <a:bodyPr/>
                    <a:lstStyle/>
                    <a:p>
                      <a:r>
                        <a:rPr lang="en-US" sz="1600" dirty="0" smtClean="0"/>
                        <a:t>pancreas</a:t>
                      </a:r>
                      <a:endParaRPr lang="en-US" sz="1600" dirty="0"/>
                    </a:p>
                  </a:txBody>
                  <a:tcPr/>
                </a:tc>
              </a:tr>
              <a:tr h="278495">
                <a:tc>
                  <a:txBody>
                    <a:bodyPr/>
                    <a:lstStyle/>
                    <a:p>
                      <a:r>
                        <a:rPr lang="en-US" sz="1600" dirty="0" smtClean="0"/>
                        <a:t>gallbladder</a:t>
                      </a:r>
                      <a:endParaRPr lang="en-US" sz="1600" dirty="0"/>
                    </a:p>
                  </a:txBody>
                  <a:tcPr/>
                </a:tc>
                <a:tc>
                  <a:txBody>
                    <a:bodyPr/>
                    <a:lstStyle/>
                    <a:p>
                      <a:r>
                        <a:rPr lang="en-US" sz="1600" dirty="0" smtClean="0"/>
                        <a:t>small intestine</a:t>
                      </a:r>
                      <a:endParaRPr lang="en-US" sz="1600" dirty="0"/>
                    </a:p>
                  </a:txBody>
                  <a:tcPr/>
                </a:tc>
                <a:tc>
                  <a:txBody>
                    <a:bodyPr/>
                    <a:lstStyle/>
                    <a:p>
                      <a:r>
                        <a:rPr lang="en-US" sz="1600" dirty="0" smtClean="0"/>
                        <a:t>liver</a:t>
                      </a:r>
                      <a:endParaRPr lang="en-US" sz="1600" dirty="0"/>
                    </a:p>
                  </a:txBody>
                  <a:tcPr/>
                </a:tc>
              </a:tr>
            </a:tbl>
          </a:graphicData>
        </a:graphic>
      </p:graphicFrame>
    </p:spTree>
    <p:extLst>
      <p:ext uri="{BB962C8B-B14F-4D97-AF65-F5344CB8AC3E}">
        <p14:creationId xmlns:p14="http://schemas.microsoft.com/office/powerpoint/2010/main" val="427725034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Analysis question 6</a:t>
            </a:r>
            <a:endParaRPr lang="en-US" dirty="0"/>
          </a:p>
        </p:txBody>
      </p:sp>
      <p:sp>
        <p:nvSpPr>
          <p:cNvPr id="8" name="Content Placeholder 7"/>
          <p:cNvSpPr>
            <a:spLocks noGrp="1"/>
          </p:cNvSpPr>
          <p:nvPr>
            <p:ph sz="quarter" idx="10"/>
          </p:nvPr>
        </p:nvSpPr>
        <p:spPr/>
        <p:txBody>
          <a:bodyPr/>
          <a:lstStyle/>
          <a:p>
            <a:pPr>
              <a:spcBef>
                <a:spcPts val="0"/>
              </a:spcBef>
            </a:pPr>
            <a:r>
              <a:rPr lang="en-US" dirty="0"/>
              <a:t>Take a closer look at the villi of the </a:t>
            </a:r>
            <a:r>
              <a:rPr lang="en-US" dirty="0" smtClean="0"/>
              <a:t>small intestine </a:t>
            </a:r>
            <a:r>
              <a:rPr lang="en-US" dirty="0"/>
              <a:t>(part “B” in </a:t>
            </a:r>
            <a:r>
              <a:rPr lang="en-US" dirty="0" smtClean="0"/>
              <a:t>the diagram, “</a:t>
            </a:r>
            <a:r>
              <a:rPr lang="en-US" dirty="0"/>
              <a:t>Cross-Section of the Small Intestine”). How do the villi help</a:t>
            </a:r>
          </a:p>
          <a:p>
            <a:pPr>
              <a:spcBef>
                <a:spcPts val="0"/>
              </a:spcBef>
            </a:pPr>
            <a:r>
              <a:rPr lang="en-US" dirty="0"/>
              <a:t>nutrients move into the blood quickly?</a:t>
            </a:r>
          </a:p>
          <a:p>
            <a:pPr>
              <a:spcBef>
                <a:spcPts val="0"/>
              </a:spcBef>
            </a:pPr>
            <a:r>
              <a:rPr lang="en-US" dirty="0"/>
              <a:t>Hint: What would happen if there were no villi, only a smooth surface?</a:t>
            </a:r>
          </a:p>
        </p:txBody>
      </p:sp>
    </p:spTree>
    <p:extLst>
      <p:ext uri="{BB962C8B-B14F-4D97-AF65-F5344CB8AC3E}">
        <p14:creationId xmlns:p14="http://schemas.microsoft.com/office/powerpoint/2010/main" val="26183850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214918" y="2340366"/>
            <a:ext cx="6876901" cy="4276725"/>
          </a:xfrm>
        </p:spPr>
        <p:txBody>
          <a:bodyPr numCol="2"/>
          <a:lstStyle/>
          <a:p>
            <a:r>
              <a:rPr lang="en-US" b="1" dirty="0"/>
              <a:t>absorb, absorption</a:t>
            </a:r>
          </a:p>
          <a:p>
            <a:r>
              <a:rPr lang="en-US" dirty="0"/>
              <a:t>chemical breakdown</a:t>
            </a:r>
          </a:p>
          <a:p>
            <a:r>
              <a:rPr lang="en-US" b="1" dirty="0"/>
              <a:t>cross-section (optional)</a:t>
            </a:r>
          </a:p>
          <a:p>
            <a:r>
              <a:rPr lang="en-US" dirty="0"/>
              <a:t>digestive system</a:t>
            </a:r>
          </a:p>
          <a:p>
            <a:r>
              <a:rPr lang="en-US" dirty="0"/>
              <a:t>function</a:t>
            </a:r>
          </a:p>
          <a:p>
            <a:r>
              <a:rPr lang="en-US" dirty="0"/>
              <a:t>mechanical breakdown</a:t>
            </a:r>
          </a:p>
          <a:p>
            <a:r>
              <a:rPr lang="en-US" dirty="0"/>
              <a:t>organ</a:t>
            </a:r>
          </a:p>
          <a:p>
            <a:r>
              <a:rPr lang="en-US" b="1" dirty="0"/>
              <a:t>nutrients</a:t>
            </a:r>
          </a:p>
          <a:p>
            <a:r>
              <a:rPr lang="en-US" dirty="0"/>
              <a:t>tissue</a:t>
            </a:r>
          </a:p>
          <a:p>
            <a:r>
              <a:rPr lang="en-US" dirty="0"/>
              <a:t>toxins</a:t>
            </a:r>
          </a:p>
        </p:txBody>
      </p:sp>
    </p:spTree>
    <p:extLst>
      <p:ext uri="{BB962C8B-B14F-4D97-AF65-F5344CB8AC3E}">
        <p14:creationId xmlns:p14="http://schemas.microsoft.com/office/powerpoint/2010/main" val="14282998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How does your digestive system work?</a:t>
            </a:r>
          </a:p>
          <a:p>
            <a:endParaRPr lang="en-US" dirty="0"/>
          </a:p>
          <a:p>
            <a:endParaRPr lang="en-US" dirty="0"/>
          </a:p>
        </p:txBody>
      </p:sp>
      <p:pic>
        <p:nvPicPr>
          <p:cNvPr id="2" name="Picture 1"/>
          <p:cNvPicPr>
            <a:picLocks noChangeAspect="1"/>
          </p:cNvPicPr>
          <p:nvPr/>
        </p:nvPicPr>
        <p:blipFill rotWithShape="1">
          <a:blip r:embed="rId2"/>
          <a:srcRect t="23143" b="10952"/>
          <a:stretch/>
        </p:blipFill>
        <p:spPr>
          <a:xfrm>
            <a:off x="2874434" y="3234267"/>
            <a:ext cx="3111500" cy="2929467"/>
          </a:xfrm>
          <a:prstGeom prst="rect">
            <a:avLst/>
          </a:prstGeom>
        </p:spPr>
      </p:pic>
    </p:spTree>
    <p:extLst>
      <p:ext uri="{BB962C8B-B14F-4D97-AF65-F5344CB8AC3E}">
        <p14:creationId xmlns:p14="http://schemas.microsoft.com/office/powerpoint/2010/main" val="39031031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b="1" dirty="0" smtClean="0"/>
              <a:t>Absorb</a:t>
            </a:r>
            <a:r>
              <a:rPr lang="en-US" b="1" dirty="0"/>
              <a:t> </a:t>
            </a:r>
            <a:r>
              <a:rPr lang="en-US" dirty="0" smtClean="0"/>
              <a:t>- </a:t>
            </a:r>
            <a:r>
              <a:rPr lang="en-US" dirty="0"/>
              <a:t>To take in or soak up</a:t>
            </a:r>
            <a:r>
              <a:rPr lang="en-US" dirty="0" smtClean="0"/>
              <a:t>.</a:t>
            </a:r>
          </a:p>
          <a:p>
            <a:endParaRPr lang="en-US" b="1" dirty="0" smtClean="0"/>
          </a:p>
          <a:p>
            <a:r>
              <a:rPr lang="en-US" b="1" dirty="0" smtClean="0"/>
              <a:t>Absorption </a:t>
            </a:r>
            <a:r>
              <a:rPr lang="en-US" dirty="0" smtClean="0"/>
              <a:t>- </a:t>
            </a:r>
            <a:r>
              <a:rPr lang="en-US" dirty="0"/>
              <a:t>The process of absorbing or being absorbed (</a:t>
            </a:r>
            <a:r>
              <a:rPr lang="en-US" dirty="0" smtClean="0"/>
              <a:t>see absorb</a:t>
            </a:r>
            <a:r>
              <a:rPr lang="en-US" dirty="0"/>
              <a:t>).</a:t>
            </a:r>
            <a:endParaRPr lang="en-US" b="1" dirty="0"/>
          </a:p>
          <a:p>
            <a:endParaRPr lang="en-US" dirty="0" smtClean="0"/>
          </a:p>
          <a:p>
            <a:endParaRPr lang="en-US" dirty="0"/>
          </a:p>
        </p:txBody>
      </p:sp>
    </p:spTree>
    <p:extLst>
      <p:ext uri="{BB962C8B-B14F-4D97-AF65-F5344CB8AC3E}">
        <p14:creationId xmlns:p14="http://schemas.microsoft.com/office/powerpoint/2010/main" val="368686548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a:t>Chemical breakdown - The breaking up of larger molecules into smaller ones through the action of chemicals (for example, hydrochloric acid</a:t>
            </a:r>
            <a:r>
              <a:rPr lang="en-US" dirty="0" smtClean="0"/>
              <a:t>, enzymes</a:t>
            </a:r>
            <a:r>
              <a:rPr lang="en-US" dirty="0"/>
              <a:t>).</a:t>
            </a:r>
          </a:p>
          <a:p>
            <a:endParaRPr lang="en-US" b="1" dirty="0" smtClean="0"/>
          </a:p>
          <a:p>
            <a:r>
              <a:rPr lang="en-US" b="1" dirty="0" smtClean="0"/>
              <a:t>Cross</a:t>
            </a:r>
            <a:r>
              <a:rPr lang="en-US" b="1" dirty="0"/>
              <a:t>-section </a:t>
            </a:r>
            <a:r>
              <a:rPr lang="en-US" dirty="0" smtClean="0"/>
              <a:t>- </a:t>
            </a:r>
            <a:r>
              <a:rPr lang="en-US" dirty="0"/>
              <a:t>A type of representation that shows what </a:t>
            </a:r>
            <a:r>
              <a:rPr lang="en-US" dirty="0" smtClean="0"/>
              <a:t>a view </a:t>
            </a:r>
            <a:r>
              <a:rPr lang="en-US" dirty="0"/>
              <a:t>would look like when cutting through an object</a:t>
            </a:r>
            <a:r>
              <a:rPr lang="en-US" dirty="0" smtClean="0"/>
              <a:t>.</a:t>
            </a:r>
          </a:p>
          <a:p>
            <a:endParaRPr lang="en-US" dirty="0"/>
          </a:p>
        </p:txBody>
      </p:sp>
    </p:spTree>
    <p:extLst>
      <p:ext uri="{BB962C8B-B14F-4D97-AF65-F5344CB8AC3E}">
        <p14:creationId xmlns:p14="http://schemas.microsoft.com/office/powerpoint/2010/main" val="14476809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a:t>Digestive </a:t>
            </a:r>
            <a:r>
              <a:rPr lang="en-US" dirty="0" smtClean="0"/>
              <a:t>system - </a:t>
            </a:r>
            <a:r>
              <a:rPr lang="en-US" dirty="0"/>
              <a:t>An integrated system consisting </a:t>
            </a:r>
            <a:r>
              <a:rPr lang="en-US" dirty="0" smtClean="0"/>
              <a:t>of specialized </a:t>
            </a:r>
            <a:r>
              <a:rPr lang="en-US" dirty="0"/>
              <a:t>organs responsible for the ingestion</a:t>
            </a:r>
            <a:r>
              <a:rPr lang="en-US" dirty="0" smtClean="0"/>
              <a:t>, digestion</a:t>
            </a:r>
            <a:r>
              <a:rPr lang="en-US" dirty="0"/>
              <a:t>, and absorption of food.</a:t>
            </a:r>
          </a:p>
          <a:p>
            <a:endParaRPr lang="en-US" dirty="0" smtClean="0"/>
          </a:p>
          <a:p>
            <a:r>
              <a:rPr lang="en-US" dirty="0" smtClean="0"/>
              <a:t>Function - </a:t>
            </a:r>
            <a:r>
              <a:rPr lang="en-US" dirty="0"/>
              <a:t>The specialized activities performed by a system</a:t>
            </a:r>
            <a:r>
              <a:rPr lang="en-US" dirty="0" smtClean="0"/>
              <a:t>, organ</a:t>
            </a:r>
            <a:r>
              <a:rPr lang="en-US" dirty="0"/>
              <a:t>, body part, or device.</a:t>
            </a:r>
          </a:p>
          <a:p>
            <a:endParaRPr lang="en-US" dirty="0"/>
          </a:p>
        </p:txBody>
      </p:sp>
    </p:spTree>
    <p:extLst>
      <p:ext uri="{BB962C8B-B14F-4D97-AF65-F5344CB8AC3E}">
        <p14:creationId xmlns:p14="http://schemas.microsoft.com/office/powerpoint/2010/main" val="8048337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a:t>Mechanical </a:t>
            </a:r>
            <a:r>
              <a:rPr lang="en-US" dirty="0" smtClean="0"/>
              <a:t>breakdown - </a:t>
            </a:r>
            <a:r>
              <a:rPr lang="en-US" dirty="0"/>
              <a:t>The purely physical process </a:t>
            </a:r>
            <a:r>
              <a:rPr lang="en-US" dirty="0" smtClean="0"/>
              <a:t>of breaking </a:t>
            </a:r>
            <a:r>
              <a:rPr lang="en-US" dirty="0"/>
              <a:t>down larger substances into smaller </a:t>
            </a:r>
            <a:r>
              <a:rPr lang="en-US" dirty="0" smtClean="0"/>
              <a:t>pieces without </a:t>
            </a:r>
            <a:r>
              <a:rPr lang="en-US" dirty="0"/>
              <a:t>changing the chemical composition of </a:t>
            </a:r>
            <a:r>
              <a:rPr lang="en-US" dirty="0" smtClean="0"/>
              <a:t>the substance</a:t>
            </a:r>
            <a:r>
              <a:rPr lang="en-US" dirty="0"/>
              <a:t>.</a:t>
            </a:r>
          </a:p>
          <a:p>
            <a:endParaRPr lang="en-US" dirty="0" smtClean="0"/>
          </a:p>
          <a:p>
            <a:r>
              <a:rPr lang="en-US" dirty="0" smtClean="0"/>
              <a:t>Organ - </a:t>
            </a:r>
            <a:r>
              <a:rPr lang="en-US" dirty="0"/>
              <a:t>A collection of tissues which performs a </a:t>
            </a:r>
            <a:r>
              <a:rPr lang="en-US" dirty="0" smtClean="0"/>
              <a:t>particular function </a:t>
            </a:r>
            <a:r>
              <a:rPr lang="en-US" dirty="0"/>
              <a:t>or set of functions.</a:t>
            </a:r>
          </a:p>
          <a:p>
            <a:endParaRPr lang="en-US" dirty="0"/>
          </a:p>
        </p:txBody>
      </p:sp>
    </p:spTree>
    <p:extLst>
      <p:ext uri="{BB962C8B-B14F-4D97-AF65-F5344CB8AC3E}">
        <p14:creationId xmlns:p14="http://schemas.microsoft.com/office/powerpoint/2010/main" val="21955781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b="1" dirty="0" smtClean="0"/>
              <a:t>Nutrients </a:t>
            </a:r>
            <a:r>
              <a:rPr lang="en-US" dirty="0" smtClean="0"/>
              <a:t>- </a:t>
            </a:r>
            <a:r>
              <a:rPr lang="en-US" dirty="0"/>
              <a:t>Chemicals that an organism takes in from </a:t>
            </a:r>
            <a:r>
              <a:rPr lang="en-US" dirty="0" smtClean="0"/>
              <a:t>its environment </a:t>
            </a:r>
            <a:r>
              <a:rPr lang="en-US" dirty="0"/>
              <a:t>to use as a source of energy or in </a:t>
            </a:r>
            <a:r>
              <a:rPr lang="en-US" dirty="0" smtClean="0"/>
              <a:t>promoting growth</a:t>
            </a:r>
            <a:r>
              <a:rPr lang="en-US" dirty="0"/>
              <a:t>.</a:t>
            </a:r>
            <a:endParaRPr lang="en-US" b="1" dirty="0"/>
          </a:p>
          <a:p>
            <a:endParaRPr lang="en-US" dirty="0" smtClean="0"/>
          </a:p>
          <a:p>
            <a:r>
              <a:rPr lang="en-US" dirty="0" smtClean="0"/>
              <a:t>Tissue - </a:t>
            </a:r>
            <a:r>
              <a:rPr lang="en-US" dirty="0"/>
              <a:t>A group of similar cells and cellular material </a:t>
            </a:r>
            <a:r>
              <a:rPr lang="en-US" dirty="0" smtClean="0"/>
              <a:t>that perform </a:t>
            </a:r>
            <a:r>
              <a:rPr lang="en-US" dirty="0"/>
              <a:t>a particular function.</a:t>
            </a:r>
          </a:p>
          <a:p>
            <a:endParaRPr lang="en-US" dirty="0" smtClean="0"/>
          </a:p>
          <a:p>
            <a:endParaRPr lang="en-US" dirty="0"/>
          </a:p>
        </p:txBody>
      </p:sp>
    </p:spTree>
    <p:extLst>
      <p:ext uri="{BB962C8B-B14F-4D97-AF65-F5344CB8AC3E}">
        <p14:creationId xmlns:p14="http://schemas.microsoft.com/office/powerpoint/2010/main" val="67541609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Key Vocabulary definitions</a:t>
            </a:r>
            <a:endParaRPr lang="en-US" dirty="0"/>
          </a:p>
        </p:txBody>
      </p:sp>
      <p:sp>
        <p:nvSpPr>
          <p:cNvPr id="4" name="Content Placeholder 3"/>
          <p:cNvSpPr>
            <a:spLocks noGrp="1"/>
          </p:cNvSpPr>
          <p:nvPr>
            <p:ph sz="quarter" idx="10"/>
          </p:nvPr>
        </p:nvSpPr>
        <p:spPr/>
        <p:txBody>
          <a:bodyPr/>
          <a:lstStyle/>
          <a:p>
            <a:r>
              <a:rPr lang="en-US" dirty="0" smtClean="0"/>
              <a:t>Toxin - </a:t>
            </a:r>
            <a:r>
              <a:rPr lang="en-US" dirty="0"/>
              <a:t>A chemical produced by one organism that is </a:t>
            </a:r>
            <a:r>
              <a:rPr lang="en-US" dirty="0" smtClean="0"/>
              <a:t>harmful to </a:t>
            </a:r>
            <a:r>
              <a:rPr lang="en-US" dirty="0"/>
              <a:t>another organism.</a:t>
            </a:r>
          </a:p>
          <a:p>
            <a:endParaRPr lang="en-US" dirty="0"/>
          </a:p>
        </p:txBody>
      </p:sp>
    </p:spTree>
    <p:extLst>
      <p:ext uri="{BB962C8B-B14F-4D97-AF65-F5344CB8AC3E}">
        <p14:creationId xmlns:p14="http://schemas.microsoft.com/office/powerpoint/2010/main" val="207479785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Food and nutrition</a:t>
            </a:r>
            <a:endParaRPr lang="en-US" dirty="0"/>
          </a:p>
        </p:txBody>
      </p:sp>
      <p:sp>
        <p:nvSpPr>
          <p:cNvPr id="4" name="Content Placeholder 3"/>
          <p:cNvSpPr>
            <a:spLocks noGrp="1"/>
          </p:cNvSpPr>
          <p:nvPr>
            <p:ph sz="quarter" idx="10"/>
          </p:nvPr>
        </p:nvSpPr>
        <p:spPr/>
        <p:txBody>
          <a:bodyPr/>
          <a:lstStyle/>
          <a:p>
            <a:r>
              <a:rPr lang="en-US" dirty="0"/>
              <a:t>To find out more about food and nutrition visit the </a:t>
            </a:r>
            <a:r>
              <a:rPr lang="en-US" i="1" dirty="0"/>
              <a:t>Issues and Life </a:t>
            </a:r>
            <a:r>
              <a:rPr lang="en-US" i="1" dirty="0" smtClean="0"/>
              <a:t>Science </a:t>
            </a:r>
            <a:r>
              <a:rPr lang="en-US" dirty="0" smtClean="0"/>
              <a:t>page </a:t>
            </a:r>
            <a:r>
              <a:rPr lang="en-US" dirty="0"/>
              <a:t>of the SEPUP website</a:t>
            </a:r>
            <a:r>
              <a:rPr lang="en-US" dirty="0" smtClean="0"/>
              <a:t>.</a:t>
            </a:r>
          </a:p>
          <a:p>
            <a:endParaRPr lang="en-US" dirty="0"/>
          </a:p>
          <a:p>
            <a:r>
              <a:rPr lang="en-US" dirty="0" err="1" smtClean="0">
                <a:hlinkClick r:id="rId2"/>
              </a:rPr>
              <a:t>www.sepuplhs.org</a:t>
            </a:r>
            <a:endParaRPr lang="en-US" dirty="0"/>
          </a:p>
        </p:txBody>
      </p:sp>
    </p:spTree>
    <p:extLst>
      <p:ext uri="{BB962C8B-B14F-4D97-AF65-F5344CB8AC3E}">
        <p14:creationId xmlns:p14="http://schemas.microsoft.com/office/powerpoint/2010/main" val="33716863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Talking drawing</a:t>
            </a:r>
            <a:endParaRPr lang="en-US" dirty="0"/>
          </a:p>
        </p:txBody>
      </p:sp>
      <p:sp>
        <p:nvSpPr>
          <p:cNvPr id="3" name="Content Placeholder 2"/>
          <p:cNvSpPr>
            <a:spLocks noGrp="1"/>
          </p:cNvSpPr>
          <p:nvPr>
            <p:ph sz="quarter" idx="10"/>
          </p:nvPr>
        </p:nvSpPr>
        <p:spPr/>
        <p:txBody>
          <a:bodyPr/>
          <a:lstStyle/>
          <a:p>
            <a:r>
              <a:rPr lang="en-US" dirty="0" smtClean="0"/>
              <a:t>Complete the first part of Student Sheets 15.1, “Talking Drawing: Digestion.”</a:t>
            </a:r>
            <a:endParaRPr lang="en-US" dirty="0"/>
          </a:p>
        </p:txBody>
      </p:sp>
      <p:pic>
        <p:nvPicPr>
          <p:cNvPr id="2" name="Picture 1"/>
          <p:cNvPicPr>
            <a:picLocks noChangeAspect="1"/>
          </p:cNvPicPr>
          <p:nvPr/>
        </p:nvPicPr>
        <p:blipFill>
          <a:blip r:embed="rId2"/>
          <a:stretch>
            <a:fillRect/>
          </a:stretch>
        </p:blipFill>
        <p:spPr>
          <a:xfrm>
            <a:off x="3776672" y="3945466"/>
            <a:ext cx="2043247" cy="2912533"/>
          </a:xfrm>
          <a:prstGeom prst="rect">
            <a:avLst/>
          </a:prstGeom>
        </p:spPr>
      </p:pic>
    </p:spTree>
    <p:extLst>
      <p:ext uri="{BB962C8B-B14F-4D97-AF65-F5344CB8AC3E}">
        <p14:creationId xmlns:p14="http://schemas.microsoft.com/office/powerpoint/2010/main" val="12162492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Read the introduction and look for key ideas</a:t>
            </a:r>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66925" y="3115734"/>
            <a:ext cx="2333386"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8017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a:t>How does your digestive system work?</a:t>
            </a:r>
          </a:p>
          <a:p>
            <a:endParaRPr lang="en-US" dirty="0"/>
          </a:p>
        </p:txBody>
      </p:sp>
      <p:pic>
        <p:nvPicPr>
          <p:cNvPr id="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8904" y="3117553"/>
            <a:ext cx="2138363"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87905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Complete the reading</a:t>
            </a:r>
            <a:endParaRPr lang="en-US" dirty="0"/>
          </a:p>
        </p:txBody>
      </p:sp>
      <p:sp>
        <p:nvSpPr>
          <p:cNvPr id="4" name="Content Placeholder 3"/>
          <p:cNvSpPr>
            <a:spLocks noGrp="1"/>
          </p:cNvSpPr>
          <p:nvPr>
            <p:ph sz="quarter" idx="10"/>
          </p:nvPr>
        </p:nvSpPr>
        <p:spPr/>
        <p:txBody>
          <a:bodyPr/>
          <a:lstStyle/>
          <a:p>
            <a:r>
              <a:rPr lang="en-US" dirty="0" smtClean="0"/>
              <a:t>Use Student Sheet 14.1, “Your Digestive System,” to label the organs and their functions as you complete the reading.</a:t>
            </a:r>
            <a:endParaRPr lang="en-US" dirty="0">
              <a:latin typeface="Arial"/>
              <a:cs typeface="Arial"/>
            </a:endParaRPr>
          </a:p>
          <a:p>
            <a:endParaRPr lang="en-US" dirty="0">
              <a:latin typeface="Arial"/>
              <a:cs typeface="Arial"/>
            </a:endParaRPr>
          </a:p>
          <a:p>
            <a:endParaRPr lang="en-US" dirty="0"/>
          </a:p>
        </p:txBody>
      </p:sp>
    </p:spTree>
    <p:extLst>
      <p:ext uri="{BB962C8B-B14F-4D97-AF65-F5344CB8AC3E}">
        <p14:creationId xmlns:p14="http://schemas.microsoft.com/office/powerpoint/2010/main" val="420038648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5073"/>
          <a:stretch/>
        </p:blipFill>
        <p:spPr>
          <a:xfrm>
            <a:off x="3434854" y="2933215"/>
            <a:ext cx="3282582" cy="3924785"/>
          </a:xfrm>
          <a:prstGeom prst="rect">
            <a:avLst/>
          </a:prstGeom>
        </p:spPr>
      </p:pic>
      <p:sp>
        <p:nvSpPr>
          <p:cNvPr id="5" name="Content Placeholder 4"/>
          <p:cNvSpPr>
            <a:spLocks noGrp="1"/>
          </p:cNvSpPr>
          <p:nvPr>
            <p:ph sz="quarter" idx="11"/>
          </p:nvPr>
        </p:nvSpPr>
        <p:spPr/>
        <p:txBody>
          <a:bodyPr/>
          <a:lstStyle/>
          <a:p>
            <a:r>
              <a:rPr lang="en-US" dirty="0" smtClean="0"/>
              <a:t>Small intestine</a:t>
            </a:r>
            <a:endParaRPr lang="en-US" dirty="0"/>
          </a:p>
        </p:txBody>
      </p:sp>
    </p:spTree>
    <p:extLst>
      <p:ext uri="{BB962C8B-B14F-4D97-AF65-F5344CB8AC3E}">
        <p14:creationId xmlns:p14="http://schemas.microsoft.com/office/powerpoint/2010/main" val="16672095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1"/>
          </p:nvPr>
        </p:nvSpPr>
        <p:spPr/>
        <p:txBody>
          <a:bodyPr/>
          <a:lstStyle/>
          <a:p>
            <a:r>
              <a:rPr lang="en-US" dirty="0" smtClean="0"/>
              <a:t>Stopping to think 1</a:t>
            </a:r>
            <a:endParaRPr lang="en-US" dirty="0"/>
          </a:p>
        </p:txBody>
      </p:sp>
      <p:sp>
        <p:nvSpPr>
          <p:cNvPr id="4" name="Content Placeholder 3"/>
          <p:cNvSpPr>
            <a:spLocks noGrp="1"/>
          </p:cNvSpPr>
          <p:nvPr>
            <p:ph sz="quarter" idx="10"/>
          </p:nvPr>
        </p:nvSpPr>
        <p:spPr/>
        <p:txBody>
          <a:bodyPr/>
          <a:lstStyle/>
          <a:p>
            <a:r>
              <a:rPr lang="en-US" dirty="0"/>
              <a:t>a. How does your mouth contribute to the process of digestion?</a:t>
            </a:r>
          </a:p>
          <a:p>
            <a:r>
              <a:rPr lang="en-US" dirty="0"/>
              <a:t>b. Explain how your stomach helps break down food.</a:t>
            </a:r>
          </a:p>
        </p:txBody>
      </p:sp>
    </p:spTree>
    <p:extLst>
      <p:ext uri="{BB962C8B-B14F-4D97-AF65-F5344CB8AC3E}">
        <p14:creationId xmlns:p14="http://schemas.microsoft.com/office/powerpoint/2010/main" val="34271996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fontAlgn="auto">
          <a:spcAft>
            <a:spcPts val="0"/>
          </a:spcAft>
          <a:defRPr sz="3000" dirty="0" smtClean="0"/>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rms of Us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prstTxWarp prst="textNoShape">
          <a:avLst/>
        </a:prstTxWarp>
        <a:spAutoFit/>
      </a:bodyPr>
      <a:lstStyle>
        <a:defPPr>
          <a:defRPr i="1" dirty="0">
            <a:latin typeface="Calibri"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17090</TotalTime>
  <Words>1018</Words>
  <Application>Microsoft Macintosh PowerPoint</Application>
  <PresentationFormat>On-screen Show (4:3)</PresentationFormat>
  <Paragraphs>189</Paragraphs>
  <Slides>37</Slides>
  <Notes>1</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Title Slide</vt:lpstr>
      <vt:lpstr>Terms of Use Slide</vt:lpstr>
      <vt:lpstr>Content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Shaun Wegscheid</dc:creator>
  <cp:lastModifiedBy>Lisa Elam</cp:lastModifiedBy>
  <cp:revision>615</cp:revision>
  <dcterms:created xsi:type="dcterms:W3CDTF">2013-12-03T01:41:17Z</dcterms:created>
  <dcterms:modified xsi:type="dcterms:W3CDTF">2015-03-03T10:57:30Z</dcterms:modified>
</cp:coreProperties>
</file>