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84"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42"/>
    <p:restoredTop sz="94698"/>
  </p:normalViewPr>
  <p:slideViewPr>
    <p:cSldViewPr snapToGrid="0" snapToObjects="1">
      <p:cViewPr varScale="1">
        <p:scale>
          <a:sx n="118" d="100"/>
          <a:sy n="118" d="100"/>
        </p:scale>
        <p:origin x="35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8A4D16-7E35-AE47-83AE-D74E78032320}" type="datetimeFigureOut">
              <a:rPr lang="en-US" smtClean="0"/>
              <a:t>4/30/20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09E0E-0F53-BA48-B9F7-F42273FC44CB}" type="slidenum">
              <a:rPr lang="en-US" smtClean="0"/>
              <a:t>‹#›</a:t>
            </a:fld>
            <a:endParaRPr lang="en-US"/>
          </a:p>
        </p:txBody>
      </p:sp>
    </p:spTree>
    <p:extLst>
      <p:ext uri="{BB962C8B-B14F-4D97-AF65-F5344CB8AC3E}">
        <p14:creationId xmlns:p14="http://schemas.microsoft.com/office/powerpoint/2010/main" val="1133560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8A4D16-7E35-AE47-83AE-D74E78032320}" type="datetimeFigureOut">
              <a:rPr lang="en-US" smtClean="0"/>
              <a:t>4/30/20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09E0E-0F53-BA48-B9F7-F42273FC44CB}" type="slidenum">
              <a:rPr lang="en-US" smtClean="0"/>
              <a:t>‹#›</a:t>
            </a:fld>
            <a:endParaRPr lang="en-US"/>
          </a:p>
        </p:txBody>
      </p:sp>
    </p:spTree>
    <p:extLst>
      <p:ext uri="{BB962C8B-B14F-4D97-AF65-F5344CB8AC3E}">
        <p14:creationId xmlns:p14="http://schemas.microsoft.com/office/powerpoint/2010/main" val="21021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8A4D16-7E35-AE47-83AE-D74E78032320}" type="datetimeFigureOut">
              <a:rPr lang="en-US" smtClean="0"/>
              <a:t>4/30/20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09E0E-0F53-BA48-B9F7-F42273FC44CB}" type="slidenum">
              <a:rPr lang="en-US" smtClean="0"/>
              <a:t>‹#›</a:t>
            </a:fld>
            <a:endParaRPr lang="en-US"/>
          </a:p>
        </p:txBody>
      </p:sp>
    </p:spTree>
    <p:extLst>
      <p:ext uri="{BB962C8B-B14F-4D97-AF65-F5344CB8AC3E}">
        <p14:creationId xmlns:p14="http://schemas.microsoft.com/office/powerpoint/2010/main" val="463678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8A4D16-7E35-AE47-83AE-D74E78032320}" type="datetimeFigureOut">
              <a:rPr lang="en-US" smtClean="0"/>
              <a:t>4/30/20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09E0E-0F53-BA48-B9F7-F42273FC44CB}" type="slidenum">
              <a:rPr lang="en-US" smtClean="0"/>
              <a:t>‹#›</a:t>
            </a:fld>
            <a:endParaRPr lang="en-US"/>
          </a:p>
        </p:txBody>
      </p:sp>
    </p:spTree>
    <p:extLst>
      <p:ext uri="{BB962C8B-B14F-4D97-AF65-F5344CB8AC3E}">
        <p14:creationId xmlns:p14="http://schemas.microsoft.com/office/powerpoint/2010/main" val="1426529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8A4D16-7E35-AE47-83AE-D74E78032320}" type="datetimeFigureOut">
              <a:rPr lang="en-US" smtClean="0"/>
              <a:t>4/30/20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09E0E-0F53-BA48-B9F7-F42273FC44CB}" type="slidenum">
              <a:rPr lang="en-US" smtClean="0"/>
              <a:t>‹#›</a:t>
            </a:fld>
            <a:endParaRPr lang="en-US"/>
          </a:p>
        </p:txBody>
      </p:sp>
    </p:spTree>
    <p:extLst>
      <p:ext uri="{BB962C8B-B14F-4D97-AF65-F5344CB8AC3E}">
        <p14:creationId xmlns:p14="http://schemas.microsoft.com/office/powerpoint/2010/main" val="117659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8A4D16-7E35-AE47-83AE-D74E78032320}" type="datetimeFigureOut">
              <a:rPr lang="en-US" smtClean="0"/>
              <a:t>4/30/20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09E0E-0F53-BA48-B9F7-F42273FC44CB}" type="slidenum">
              <a:rPr lang="en-US" smtClean="0"/>
              <a:t>‹#›</a:t>
            </a:fld>
            <a:endParaRPr lang="en-US"/>
          </a:p>
        </p:txBody>
      </p:sp>
    </p:spTree>
    <p:extLst>
      <p:ext uri="{BB962C8B-B14F-4D97-AF65-F5344CB8AC3E}">
        <p14:creationId xmlns:p14="http://schemas.microsoft.com/office/powerpoint/2010/main" val="988054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8A4D16-7E35-AE47-83AE-D74E78032320}" type="datetimeFigureOut">
              <a:rPr lang="en-US" smtClean="0"/>
              <a:t>4/30/20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009E0E-0F53-BA48-B9F7-F42273FC44CB}" type="slidenum">
              <a:rPr lang="en-US" smtClean="0"/>
              <a:t>‹#›</a:t>
            </a:fld>
            <a:endParaRPr lang="en-US"/>
          </a:p>
        </p:txBody>
      </p:sp>
    </p:spTree>
    <p:extLst>
      <p:ext uri="{BB962C8B-B14F-4D97-AF65-F5344CB8AC3E}">
        <p14:creationId xmlns:p14="http://schemas.microsoft.com/office/powerpoint/2010/main" val="1881800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8A4D16-7E35-AE47-83AE-D74E78032320}" type="datetimeFigureOut">
              <a:rPr lang="en-US" smtClean="0"/>
              <a:t>4/30/20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009E0E-0F53-BA48-B9F7-F42273FC44CB}" type="slidenum">
              <a:rPr lang="en-US" smtClean="0"/>
              <a:t>‹#›</a:t>
            </a:fld>
            <a:endParaRPr lang="en-US"/>
          </a:p>
        </p:txBody>
      </p:sp>
    </p:spTree>
    <p:extLst>
      <p:ext uri="{BB962C8B-B14F-4D97-AF65-F5344CB8AC3E}">
        <p14:creationId xmlns:p14="http://schemas.microsoft.com/office/powerpoint/2010/main" val="1436695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8A4D16-7E35-AE47-83AE-D74E78032320}" type="datetimeFigureOut">
              <a:rPr lang="en-US" smtClean="0"/>
              <a:t>4/30/20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009E0E-0F53-BA48-B9F7-F42273FC44CB}" type="slidenum">
              <a:rPr lang="en-US" smtClean="0"/>
              <a:t>‹#›</a:t>
            </a:fld>
            <a:endParaRPr lang="en-US"/>
          </a:p>
        </p:txBody>
      </p:sp>
    </p:spTree>
    <p:extLst>
      <p:ext uri="{BB962C8B-B14F-4D97-AF65-F5344CB8AC3E}">
        <p14:creationId xmlns:p14="http://schemas.microsoft.com/office/powerpoint/2010/main" val="23677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8A4D16-7E35-AE47-83AE-D74E78032320}" type="datetimeFigureOut">
              <a:rPr lang="en-US" smtClean="0"/>
              <a:t>4/30/20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09E0E-0F53-BA48-B9F7-F42273FC44CB}" type="slidenum">
              <a:rPr lang="en-US" smtClean="0"/>
              <a:t>‹#›</a:t>
            </a:fld>
            <a:endParaRPr lang="en-US"/>
          </a:p>
        </p:txBody>
      </p:sp>
    </p:spTree>
    <p:extLst>
      <p:ext uri="{BB962C8B-B14F-4D97-AF65-F5344CB8AC3E}">
        <p14:creationId xmlns:p14="http://schemas.microsoft.com/office/powerpoint/2010/main" val="138310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8A4D16-7E35-AE47-83AE-D74E78032320}" type="datetimeFigureOut">
              <a:rPr lang="en-US" smtClean="0"/>
              <a:t>4/30/20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09E0E-0F53-BA48-B9F7-F42273FC44CB}" type="slidenum">
              <a:rPr lang="en-US" smtClean="0"/>
              <a:t>‹#›</a:t>
            </a:fld>
            <a:endParaRPr lang="en-US"/>
          </a:p>
        </p:txBody>
      </p:sp>
    </p:spTree>
    <p:extLst>
      <p:ext uri="{BB962C8B-B14F-4D97-AF65-F5344CB8AC3E}">
        <p14:creationId xmlns:p14="http://schemas.microsoft.com/office/powerpoint/2010/main" val="10036707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8A4D16-7E35-AE47-83AE-D74E78032320}" type="datetimeFigureOut">
              <a:rPr lang="en-US" smtClean="0"/>
              <a:t>4/30/20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09E0E-0F53-BA48-B9F7-F42273FC44CB}" type="slidenum">
              <a:rPr lang="en-US" smtClean="0"/>
              <a:t>‹#›</a:t>
            </a:fld>
            <a:endParaRPr lang="en-US"/>
          </a:p>
        </p:txBody>
      </p:sp>
    </p:spTree>
    <p:extLst>
      <p:ext uri="{BB962C8B-B14F-4D97-AF65-F5344CB8AC3E}">
        <p14:creationId xmlns:p14="http://schemas.microsoft.com/office/powerpoint/2010/main" val="621939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en.wikipedia.org/wiki/Cheirogaleidae" TargetMode="Externa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g"/><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en.wikipedia.org/wiki/Oceanic_dolphin" TargetMode="External"/><Relationship Id="rId3"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Classification Project </a:t>
            </a:r>
            <a:br>
              <a:rPr lang="en-US" dirty="0" smtClean="0"/>
            </a:br>
            <a:r>
              <a:rPr lang="en-US" dirty="0" smtClean="0"/>
              <a:t>Gallery Walk</a:t>
            </a:r>
            <a:endParaRPr lang="en-US" dirty="0"/>
          </a:p>
        </p:txBody>
      </p:sp>
      <p:sp>
        <p:nvSpPr>
          <p:cNvPr id="3" name="Subtitle 2"/>
          <p:cNvSpPr>
            <a:spLocks noGrp="1"/>
          </p:cNvSpPr>
          <p:nvPr>
            <p:ph type="subTitle" idx="1"/>
          </p:nvPr>
        </p:nvSpPr>
        <p:spPr/>
        <p:txBody>
          <a:bodyPr/>
          <a:lstStyle/>
          <a:p>
            <a:r>
              <a:rPr lang="en-US" dirty="0" smtClean="0"/>
              <a:t>Period 7</a:t>
            </a:r>
          </a:p>
          <a:p>
            <a:endParaRPr lang="en-US" dirty="0"/>
          </a:p>
        </p:txBody>
      </p:sp>
    </p:spTree>
    <p:extLst>
      <p:ext uri="{BB962C8B-B14F-4D97-AF65-F5344CB8AC3E}">
        <p14:creationId xmlns:p14="http://schemas.microsoft.com/office/powerpoint/2010/main" val="1976264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961914" cy="516618"/>
          </a:xfrm>
        </p:spPr>
        <p:txBody>
          <a:bodyPr>
            <a:normAutofit fontScale="90000"/>
          </a:bodyPr>
          <a:lstStyle/>
          <a:p>
            <a:r>
              <a:rPr lang="en-US" dirty="0" smtClean="0"/>
              <a:t/>
            </a:r>
            <a:br>
              <a:rPr lang="en-US" dirty="0" smtClean="0"/>
            </a:br>
            <a:r>
              <a:rPr lang="en-US" dirty="0" smtClean="0"/>
              <a:t>         </a:t>
            </a:r>
            <a:r>
              <a:rPr lang="en-US" sz="2700" dirty="0" smtClean="0"/>
              <a:t>Ring-Tailed Lemur 		       Pygmy </a:t>
            </a:r>
            <a:r>
              <a:rPr lang="en-US" sz="2700" dirty="0"/>
              <a:t>Mouse Lemur (</a:t>
            </a:r>
            <a:r>
              <a:rPr lang="en-US" sz="2700" dirty="0" err="1"/>
              <a:t>Peters’s</a:t>
            </a:r>
            <a:r>
              <a:rPr lang="en-US" sz="2700" dirty="0"/>
              <a:t> Mouse Lemur)</a:t>
            </a:r>
            <a:r>
              <a:rPr lang="en-US" sz="2700" dirty="0" smtClean="0">
                <a:effectLst/>
              </a:rPr>
              <a:t> </a:t>
            </a:r>
            <a:r>
              <a:rPr lang="en-US" dirty="0"/>
              <a:t/>
            </a:r>
            <a:br>
              <a:rPr lang="en-US" dirty="0"/>
            </a:br>
            <a:endParaRPr lang="en-US" dirty="0"/>
          </a:p>
        </p:txBody>
      </p:sp>
      <p:sp>
        <p:nvSpPr>
          <p:cNvPr id="3" name="Content Placeholder 2"/>
          <p:cNvSpPr>
            <a:spLocks noGrp="1"/>
          </p:cNvSpPr>
          <p:nvPr>
            <p:ph sz="half" idx="1"/>
          </p:nvPr>
        </p:nvSpPr>
        <p:spPr>
          <a:xfrm>
            <a:off x="838200" y="979714"/>
            <a:ext cx="5181600" cy="5197249"/>
          </a:xfrm>
        </p:spPr>
        <p:txBody>
          <a:bodyPr>
            <a:normAutofit fontScale="40000" lnSpcReduction="20000"/>
          </a:bodyPr>
          <a:lstStyle/>
          <a:p>
            <a:pPr lvl="0"/>
            <a:r>
              <a:rPr lang="en-US" dirty="0"/>
              <a:t>Classification: </a:t>
            </a:r>
            <a:r>
              <a:rPr lang="en-US" dirty="0" err="1" smtClean="0"/>
              <a:t>Eukaryota</a:t>
            </a:r>
            <a:r>
              <a:rPr lang="en-US" dirty="0" smtClean="0"/>
              <a:t>, Animalia, Chordata, Vertebrata, Mammalia, Primates, Strepsirrhini, </a:t>
            </a:r>
            <a:r>
              <a:rPr lang="en-US" dirty="0" err="1" smtClean="0"/>
              <a:t>Lemuridae</a:t>
            </a:r>
            <a:r>
              <a:rPr lang="en-US" dirty="0" smtClean="0"/>
              <a:t>, </a:t>
            </a:r>
            <a:r>
              <a:rPr lang="en-US" i="1" dirty="0" smtClean="0"/>
              <a:t>Lemur</a:t>
            </a:r>
            <a:r>
              <a:rPr lang="en-US" dirty="0" smtClean="0"/>
              <a:t> </a:t>
            </a:r>
            <a:r>
              <a:rPr lang="en-US" i="1" dirty="0" err="1" smtClean="0"/>
              <a:t>catta</a:t>
            </a:r>
            <a:endParaRPr lang="en-US" dirty="0"/>
          </a:p>
          <a:p>
            <a:pPr lvl="0"/>
            <a:r>
              <a:rPr lang="en-US" dirty="0" smtClean="0"/>
              <a:t>Habitat: Only </a:t>
            </a:r>
            <a:r>
              <a:rPr lang="en-US" dirty="0"/>
              <a:t>found in Southern and Southwestern Madagascar. These lemurs move in troops over their large home ranges of several hectares. They live around many trees, which provide them their food. Although they spend lots of time climbing trees, </a:t>
            </a:r>
            <a:r>
              <a:rPr lang="en-US" i="1" dirty="0"/>
              <a:t>L. </a:t>
            </a:r>
            <a:r>
              <a:rPr lang="en-US" i="1" dirty="0" err="1"/>
              <a:t>catta</a:t>
            </a:r>
            <a:r>
              <a:rPr lang="en-US" dirty="0"/>
              <a:t> are called terrestrial because they spend more time on the ground (15-20 % of their day) than any other type of lemur. They prefer branches that are horizontal and therefore good for resting, and rarely climb higher than 21 meters. </a:t>
            </a:r>
          </a:p>
          <a:p>
            <a:pPr lvl="0"/>
            <a:r>
              <a:rPr lang="en-US" dirty="0"/>
              <a:t>Known Predators: </a:t>
            </a:r>
            <a:r>
              <a:rPr lang="en-US" dirty="0" smtClean="0"/>
              <a:t> Hawks </a:t>
            </a:r>
            <a:r>
              <a:rPr lang="en-US" dirty="0"/>
              <a:t>(grey harrier hawk), domestic dogs and cats (as more humans have entered Madagascar), </a:t>
            </a:r>
            <a:r>
              <a:rPr lang="en-US" dirty="0" err="1"/>
              <a:t>fossas</a:t>
            </a:r>
            <a:r>
              <a:rPr lang="en-US" dirty="0"/>
              <a:t>, Madagascar buzzards, Madagascar ground boas</a:t>
            </a:r>
          </a:p>
          <a:p>
            <a:pPr lvl="0"/>
            <a:r>
              <a:rPr lang="en-US" dirty="0"/>
              <a:t>Diet: </a:t>
            </a:r>
            <a:r>
              <a:rPr lang="en-US" dirty="0" smtClean="0"/>
              <a:t> Herbivorous</a:t>
            </a:r>
            <a:r>
              <a:rPr lang="en-US" dirty="0"/>
              <a:t>; plants and fruits (tamarind pods). </a:t>
            </a:r>
            <a:r>
              <a:rPr lang="en-US" i="1" dirty="0"/>
              <a:t>L. </a:t>
            </a:r>
            <a:r>
              <a:rPr lang="en-US" i="1" dirty="0" err="1"/>
              <a:t>catta</a:t>
            </a:r>
            <a:r>
              <a:rPr lang="en-US" dirty="0"/>
              <a:t> often lick rain and morning dew from leaves as a water source. In the dry season, they might take a trip to a river to drink. They eat in the morning and then again in the evening after their afternoon nap. They eat food on the ground that has fallen as well as food still on trees. </a:t>
            </a:r>
          </a:p>
          <a:p>
            <a:pPr lvl="0"/>
            <a:r>
              <a:rPr lang="en-US" dirty="0"/>
              <a:t>Reproduction: </a:t>
            </a:r>
            <a:r>
              <a:rPr lang="en-US" dirty="0" smtClean="0"/>
              <a:t> Females </a:t>
            </a:r>
            <a:r>
              <a:rPr lang="en-US" dirty="0"/>
              <a:t>are dominant, so males must “gain access” to them. Two or more males approach a female, and they fight until one wins. The female presents herself to the dominant male, and he makes sure all competition disappears. This mating process continues for a few cycles. </a:t>
            </a:r>
          </a:p>
          <a:p>
            <a:pPr lvl="0"/>
            <a:r>
              <a:rPr lang="en-US" dirty="0"/>
              <a:t>Interesting Facts: </a:t>
            </a:r>
            <a:endParaRPr lang="en-US" dirty="0" smtClean="0"/>
          </a:p>
          <a:p>
            <a:pPr lvl="1"/>
            <a:r>
              <a:rPr lang="en-US" dirty="0" smtClean="0"/>
              <a:t>Mothers </a:t>
            </a:r>
            <a:r>
              <a:rPr lang="en-US" dirty="0"/>
              <a:t>provide most of the parental care for their infants. They carry infants on their chests or backs. The babies are groomed by many females of the troop who like caring for young even if they are not their own. </a:t>
            </a:r>
            <a:endParaRPr lang="en-US" dirty="0" smtClean="0"/>
          </a:p>
          <a:p>
            <a:pPr lvl="1"/>
            <a:r>
              <a:rPr lang="en-US" dirty="0" smtClean="0"/>
              <a:t>Ring-tailed </a:t>
            </a:r>
            <a:r>
              <a:rPr lang="en-US" dirty="0"/>
              <a:t>lemurs enjoy “sunning” themselves in the early morning. Their limp, outstretched arms and half-closed eyes resemble a meditation-pose </a:t>
            </a:r>
          </a:p>
        </p:txBody>
      </p:sp>
      <p:sp>
        <p:nvSpPr>
          <p:cNvPr id="4" name="Content Placeholder 3"/>
          <p:cNvSpPr>
            <a:spLocks noGrp="1"/>
          </p:cNvSpPr>
          <p:nvPr>
            <p:ph sz="half" idx="2"/>
          </p:nvPr>
        </p:nvSpPr>
        <p:spPr>
          <a:xfrm>
            <a:off x="6172200" y="979714"/>
            <a:ext cx="5181600" cy="5197249"/>
          </a:xfrm>
        </p:spPr>
        <p:txBody>
          <a:bodyPr>
            <a:normAutofit fontScale="40000" lnSpcReduction="20000"/>
          </a:bodyPr>
          <a:lstStyle/>
          <a:p>
            <a:pPr lvl="0"/>
            <a:r>
              <a:rPr lang="en-US" dirty="0"/>
              <a:t>Classification: </a:t>
            </a:r>
            <a:r>
              <a:rPr lang="en-US" dirty="0" err="1" smtClean="0"/>
              <a:t>Eukaryota</a:t>
            </a:r>
            <a:r>
              <a:rPr lang="en-US" dirty="0" smtClean="0"/>
              <a:t>, Animalia, Chordata, Mammalia, Primates, Strepsirrhini, </a:t>
            </a:r>
            <a:r>
              <a:rPr lang="en-US" dirty="0" smtClean="0">
                <a:hlinkClick r:id="rId2"/>
              </a:rPr>
              <a:t>Cheirogaleidae</a:t>
            </a:r>
            <a:r>
              <a:rPr lang="en-US" dirty="0" smtClean="0"/>
              <a:t>, </a:t>
            </a:r>
            <a:r>
              <a:rPr lang="en-US" i="1" dirty="0" err="1" smtClean="0"/>
              <a:t>Microcebus</a:t>
            </a:r>
            <a:r>
              <a:rPr lang="en-US" dirty="0" smtClean="0"/>
              <a:t> </a:t>
            </a:r>
            <a:r>
              <a:rPr lang="en-US" i="1" dirty="0" err="1" smtClean="0"/>
              <a:t>myoxinus</a:t>
            </a:r>
            <a:endParaRPr lang="en-US" dirty="0"/>
          </a:p>
          <a:p>
            <a:pPr lvl="0"/>
            <a:r>
              <a:rPr lang="en-US" dirty="0"/>
              <a:t>Habitat: </a:t>
            </a:r>
            <a:r>
              <a:rPr lang="en-US" dirty="0" smtClean="0"/>
              <a:t> They </a:t>
            </a:r>
            <a:r>
              <a:rPr lang="en-US" dirty="0"/>
              <a:t>inhabit the island of Madagascar off the east coast of Africa. They dwell in the range between the northern banks of the </a:t>
            </a:r>
            <a:r>
              <a:rPr lang="en-US" dirty="0" err="1"/>
              <a:t>Tsiribihina</a:t>
            </a:r>
            <a:r>
              <a:rPr lang="en-US" dirty="0"/>
              <a:t> River north to </a:t>
            </a:r>
            <a:r>
              <a:rPr lang="en-US" dirty="0" err="1"/>
              <a:t>Baie</a:t>
            </a:r>
            <a:r>
              <a:rPr lang="en-US" dirty="0"/>
              <a:t> de </a:t>
            </a:r>
            <a:r>
              <a:rPr lang="en-US" dirty="0" err="1"/>
              <a:t>Baly</a:t>
            </a:r>
            <a:r>
              <a:rPr lang="en-US" dirty="0"/>
              <a:t>, rarely leaving the trees of the dry, deciduous forests (and occasionally secondary forests). </a:t>
            </a:r>
            <a:r>
              <a:rPr lang="en-US" i="1" dirty="0"/>
              <a:t>M. </a:t>
            </a:r>
            <a:r>
              <a:rPr lang="en-US" i="1" dirty="0" err="1"/>
              <a:t>myoxinus</a:t>
            </a:r>
            <a:r>
              <a:rPr lang="en-US" i="1" dirty="0"/>
              <a:t> </a:t>
            </a:r>
            <a:r>
              <a:rPr lang="en-US" dirty="0"/>
              <a:t>have also been spotted in coastal mangrove forests. They spend most of their time in cool, dry places (tree holes, abandoned lemur nests, tangles tree branches) and are generally found at elevations ranging from sea level to 150 m. They have the ability to move nimbly from branch to branch and tree to tree. </a:t>
            </a:r>
          </a:p>
          <a:p>
            <a:pPr lvl="0"/>
            <a:r>
              <a:rPr lang="en-US" dirty="0"/>
              <a:t>Known Predators: </a:t>
            </a:r>
            <a:r>
              <a:rPr lang="en-US" dirty="0" smtClean="0"/>
              <a:t> Birds </a:t>
            </a:r>
            <a:r>
              <a:rPr lang="en-US" dirty="0"/>
              <a:t>of prey (eagles and owls), various snakes, the fossa. </a:t>
            </a:r>
          </a:p>
          <a:p>
            <a:pPr lvl="0"/>
            <a:r>
              <a:rPr lang="en-US" dirty="0" smtClean="0"/>
              <a:t>Diet: At </a:t>
            </a:r>
            <a:r>
              <a:rPr lang="en-US" dirty="0"/>
              <a:t>night, mouse lemurs forage for insects, fruit, flowers, and other plants. They mainly eat fruits because the plants in the dry areas they live in produce protective toxins in their leaves; they would have to greatly increase their water intake to avoid poisoning. </a:t>
            </a:r>
          </a:p>
          <a:p>
            <a:pPr lvl="0"/>
            <a:r>
              <a:rPr lang="en-US" dirty="0"/>
              <a:t>Reproduction: </a:t>
            </a:r>
            <a:r>
              <a:rPr lang="en-US" dirty="0" smtClean="0"/>
              <a:t>Rather </a:t>
            </a:r>
            <a:r>
              <a:rPr lang="en-US" dirty="0"/>
              <a:t>than having distinct territories, male lemurs roam around to get the best chance at finding females to mate with. Males typically cover an area about 4.4 times larger than females. Males are usually lighter than females, but during the mating season (November/December and May/June), they are heavier. Males and females may have multiple mating partners in one season. They give birth to 1-2 offspring per mating season. </a:t>
            </a:r>
            <a:endParaRPr lang="en-US" dirty="0" smtClean="0"/>
          </a:p>
          <a:p>
            <a:r>
              <a:rPr lang="en-US" dirty="0"/>
              <a:t>Interesting facts: </a:t>
            </a:r>
          </a:p>
          <a:p>
            <a:pPr lvl="1"/>
            <a:r>
              <a:rPr lang="en-US" dirty="0" smtClean="0"/>
              <a:t>Pygmy </a:t>
            </a:r>
            <a:r>
              <a:rPr lang="en-US" dirty="0"/>
              <a:t>Mouse Lemurs only weigh </a:t>
            </a:r>
            <a:r>
              <a:rPr lang="en-US" dirty="0" smtClean="0"/>
              <a:t>1-2 </a:t>
            </a:r>
            <a:r>
              <a:rPr lang="en-US" dirty="0"/>
              <a:t>ounces, and are about as small </a:t>
            </a:r>
            <a:r>
              <a:rPr lang="en-US" dirty="0" smtClean="0"/>
              <a:t>as </a:t>
            </a:r>
            <a:r>
              <a:rPr lang="en-US" dirty="0"/>
              <a:t>a teacup. </a:t>
            </a:r>
            <a:endParaRPr lang="en-US" sz="2000" dirty="0"/>
          </a:p>
          <a:p>
            <a:pPr lvl="1"/>
            <a:r>
              <a:rPr lang="en-US" dirty="0"/>
              <a:t>Their tails are typically twice as long as their body and head combined. They tend to be solitary because they are too small to fight off the other mouse lemurs and rodents they compete for sleeping sites with. </a:t>
            </a:r>
          </a:p>
          <a:p>
            <a:pPr lvl="1"/>
            <a:r>
              <a:rPr lang="en-US" dirty="0"/>
              <a:t>The </a:t>
            </a:r>
            <a:r>
              <a:rPr lang="en-US" dirty="0" err="1"/>
              <a:t>Malagsy</a:t>
            </a:r>
            <a:r>
              <a:rPr lang="en-US" dirty="0"/>
              <a:t> people traditionally associate these lemurs with spirits because they are active at night, and because of their eerie large-eyed </a:t>
            </a:r>
            <a:r>
              <a:rPr lang="en-US" dirty="0" smtClean="0"/>
              <a:t>stare. </a:t>
            </a:r>
            <a:endParaRPr lang="en-US" dirty="0"/>
          </a:p>
          <a:p>
            <a:pPr lvl="0"/>
            <a:endParaRPr lang="en-US" dirty="0"/>
          </a:p>
          <a:p>
            <a:endParaRPr lang="en-US" dirty="0"/>
          </a:p>
        </p:txBody>
      </p:sp>
      <p:pic>
        <p:nvPicPr>
          <p:cNvPr id="5" name="Shape 2"/>
          <p:cNvPicPr/>
          <p:nvPr/>
        </p:nvPicPr>
        <p:blipFill>
          <a:blip r:embed="rId3">
            <a:alphaModFix/>
          </a:blip>
          <a:stretch>
            <a:fillRect/>
          </a:stretch>
        </p:blipFill>
        <p:spPr>
          <a:xfrm>
            <a:off x="7897495" y="5422174"/>
            <a:ext cx="1731010" cy="1173480"/>
          </a:xfrm>
          <a:prstGeom prst="rect">
            <a:avLst/>
          </a:prstGeom>
          <a:noFill/>
          <a:ln>
            <a:noFill/>
          </a:ln>
        </p:spPr>
      </p:pic>
    </p:spTree>
    <p:extLst>
      <p:ext uri="{BB962C8B-B14F-4D97-AF65-F5344CB8AC3E}">
        <p14:creationId xmlns:p14="http://schemas.microsoft.com/office/powerpoint/2010/main" val="644548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23446"/>
          </a:xfrm>
        </p:spPr>
        <p:txBody>
          <a:bodyPr/>
          <a:lstStyle/>
          <a:p>
            <a:r>
              <a:rPr lang="en-US" dirty="0" smtClean="0"/>
              <a:t>Big Cats: </a:t>
            </a:r>
            <a:r>
              <a:rPr lang="en-US" sz="3200" dirty="0" smtClean="0"/>
              <a:t>Cass </a:t>
            </a:r>
            <a:r>
              <a:rPr lang="en-US" sz="3200" dirty="0" err="1" smtClean="0"/>
              <a:t>Biles</a:t>
            </a:r>
            <a:endParaRPr lang="en-US" sz="3200" dirty="0"/>
          </a:p>
        </p:txBody>
      </p:sp>
      <p:sp>
        <p:nvSpPr>
          <p:cNvPr id="3" name="Content Placeholder 2"/>
          <p:cNvSpPr>
            <a:spLocks noGrp="1"/>
          </p:cNvSpPr>
          <p:nvPr>
            <p:ph sz="half" idx="1"/>
          </p:nvPr>
        </p:nvSpPr>
        <p:spPr>
          <a:xfrm>
            <a:off x="838200" y="1219200"/>
            <a:ext cx="5181600" cy="4957763"/>
          </a:xfrm>
        </p:spPr>
        <p:txBody>
          <a:bodyPr>
            <a:normAutofit fontScale="55000" lnSpcReduction="20000"/>
          </a:bodyPr>
          <a:lstStyle/>
          <a:p>
            <a:r>
              <a:rPr lang="en-US" dirty="0"/>
              <a:t>Common </a:t>
            </a:r>
            <a:r>
              <a:rPr lang="en-US" dirty="0" smtClean="0"/>
              <a:t>Characteristics: The </a:t>
            </a:r>
            <a:r>
              <a:rPr lang="en-US" dirty="0" err="1"/>
              <a:t>Panthera</a:t>
            </a:r>
            <a:r>
              <a:rPr lang="en-US" dirty="0"/>
              <a:t> genus is often characterized by an ability to roar, which is different from its pair genus of </a:t>
            </a:r>
            <a:r>
              <a:rPr lang="en-US" dirty="0" err="1"/>
              <a:t>Felinae</a:t>
            </a:r>
            <a:r>
              <a:rPr lang="en-US" dirty="0"/>
              <a:t>, which can only purr. This is due to a specially adapted larynx, which contains proportionally larger vocal chords. However, there is an exception in the Snow Leopard, who cannot roar, despite being a part of the </a:t>
            </a:r>
            <a:r>
              <a:rPr lang="en-US" dirty="0" err="1"/>
              <a:t>Panthera</a:t>
            </a:r>
            <a:r>
              <a:rPr lang="en-US" dirty="0"/>
              <a:t> genus. </a:t>
            </a:r>
            <a:r>
              <a:rPr lang="en-US" i="1" dirty="0"/>
              <a:t>P. </a:t>
            </a:r>
            <a:r>
              <a:rPr lang="en-US" i="1" dirty="0" err="1"/>
              <a:t>uncia</a:t>
            </a:r>
            <a:r>
              <a:rPr lang="en-US" dirty="0"/>
              <a:t> was moved to the </a:t>
            </a:r>
            <a:r>
              <a:rPr lang="en-US" dirty="0" err="1"/>
              <a:t>Panthera</a:t>
            </a:r>
            <a:r>
              <a:rPr lang="en-US" dirty="0"/>
              <a:t> genus in 2017 after much debate. All members of the </a:t>
            </a:r>
            <a:r>
              <a:rPr lang="en-US" dirty="0" err="1"/>
              <a:t>Panthera</a:t>
            </a:r>
            <a:r>
              <a:rPr lang="en-US" dirty="0"/>
              <a:t> genus also possess the traits of the </a:t>
            </a:r>
            <a:r>
              <a:rPr lang="en-US" dirty="0" err="1"/>
              <a:t>Felidae</a:t>
            </a:r>
            <a:r>
              <a:rPr lang="en-US" dirty="0"/>
              <a:t>, </a:t>
            </a:r>
            <a:r>
              <a:rPr lang="en-US" dirty="0" err="1"/>
              <a:t>Carnivora</a:t>
            </a:r>
            <a:r>
              <a:rPr lang="en-US" dirty="0"/>
              <a:t>, and the other larger classifications. As </a:t>
            </a:r>
            <a:r>
              <a:rPr lang="en-US" dirty="0" err="1"/>
              <a:t>Felidae</a:t>
            </a:r>
            <a:r>
              <a:rPr lang="en-US" dirty="0"/>
              <a:t>, all </a:t>
            </a:r>
            <a:r>
              <a:rPr lang="en-US" dirty="0" err="1"/>
              <a:t>Panthera’s</a:t>
            </a:r>
            <a:r>
              <a:rPr lang="en-US" dirty="0"/>
              <a:t> have highly sensitive whiskers, front facing and highly light-sensitive eyes, rough tongues, a lack of sweet-taste receptors (resulting in an inability to taste sugar), and well developed </a:t>
            </a:r>
            <a:r>
              <a:rPr lang="en-US" dirty="0" err="1"/>
              <a:t>carnassials</a:t>
            </a:r>
            <a:r>
              <a:rPr lang="en-US" dirty="0"/>
              <a:t> (due to meat-based diet). Many of these characteristics are directly related to the predatory and carnivorous nature of all </a:t>
            </a:r>
            <a:r>
              <a:rPr lang="en-US" dirty="0" err="1"/>
              <a:t>Panthera’s</a:t>
            </a:r>
            <a:r>
              <a:rPr lang="en-US" dirty="0"/>
              <a:t>, with their eyes adapted for nocturnal hunting, tongues specialized for tasting meat as opposed to sugar, and teeth adapted to ripping apart flesh. </a:t>
            </a:r>
          </a:p>
          <a:p>
            <a:r>
              <a:rPr lang="en-US" dirty="0" smtClean="0"/>
              <a:t>The </a:t>
            </a:r>
            <a:r>
              <a:rPr lang="en-US" dirty="0" err="1"/>
              <a:t>Panthera</a:t>
            </a:r>
            <a:r>
              <a:rPr lang="en-US" dirty="0"/>
              <a:t> genus is composed of five non-extinct species, </a:t>
            </a:r>
            <a:r>
              <a:rPr lang="en-US" i="1" dirty="0"/>
              <a:t>P. </a:t>
            </a:r>
            <a:r>
              <a:rPr lang="en-US" i="1" dirty="0" err="1"/>
              <a:t>onca</a:t>
            </a:r>
            <a:r>
              <a:rPr lang="en-US" dirty="0"/>
              <a:t> (Jaguar), </a:t>
            </a:r>
            <a:r>
              <a:rPr lang="en-US" i="1" dirty="0"/>
              <a:t>P. </a:t>
            </a:r>
            <a:r>
              <a:rPr lang="en-US" i="1" dirty="0" err="1"/>
              <a:t>leo</a:t>
            </a:r>
            <a:r>
              <a:rPr lang="en-US" i="1" dirty="0"/>
              <a:t> </a:t>
            </a:r>
            <a:r>
              <a:rPr lang="en-US" dirty="0"/>
              <a:t>(Lion), </a:t>
            </a:r>
            <a:r>
              <a:rPr lang="en-US" i="1" dirty="0"/>
              <a:t>P. </a:t>
            </a:r>
            <a:r>
              <a:rPr lang="en-US" i="1" dirty="0" err="1"/>
              <a:t>pardus</a:t>
            </a:r>
            <a:r>
              <a:rPr lang="en-US" dirty="0"/>
              <a:t>(Leopard), </a:t>
            </a:r>
            <a:r>
              <a:rPr lang="en-US" i="1" dirty="0"/>
              <a:t>P. </a:t>
            </a:r>
            <a:r>
              <a:rPr lang="en-US" i="1" dirty="0" err="1"/>
              <a:t>uncia</a:t>
            </a:r>
            <a:r>
              <a:rPr lang="en-US" dirty="0"/>
              <a:t> (Snow leopard), and </a:t>
            </a:r>
            <a:r>
              <a:rPr lang="en-US" i="1" dirty="0"/>
              <a:t>P. </a:t>
            </a:r>
            <a:r>
              <a:rPr lang="en-US" i="1" dirty="0" err="1"/>
              <a:t>tigris</a:t>
            </a:r>
            <a:r>
              <a:rPr lang="en-US" dirty="0"/>
              <a:t>(Tiger), and 18 extinct species. </a:t>
            </a:r>
            <a:br>
              <a:rPr lang="en-US" dirty="0"/>
            </a:b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36204" y="1088571"/>
            <a:ext cx="5776552" cy="4201885"/>
          </a:xfrm>
        </p:spPr>
      </p:pic>
    </p:spTree>
    <p:extLst>
      <p:ext uri="{BB962C8B-B14F-4D97-AF65-F5344CB8AC3E}">
        <p14:creationId xmlns:p14="http://schemas.microsoft.com/office/powerpoint/2010/main" val="19681761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66246"/>
          </a:xfrm>
        </p:spPr>
        <p:txBody>
          <a:bodyPr>
            <a:normAutofit fontScale="90000"/>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900113"/>
            <a:ext cx="5181600" cy="5181600"/>
          </a:xfrm>
        </p:spPr>
      </p:pic>
      <p:sp>
        <p:nvSpPr>
          <p:cNvPr id="4" name="Content Placeholder 3"/>
          <p:cNvSpPr>
            <a:spLocks noGrp="1"/>
          </p:cNvSpPr>
          <p:nvPr>
            <p:ph sz="half" idx="2"/>
          </p:nvPr>
        </p:nvSpPr>
        <p:spPr>
          <a:xfrm>
            <a:off x="6172200" y="794657"/>
            <a:ext cx="5181600" cy="5382306"/>
          </a:xfrm>
        </p:spPr>
        <p:txBody>
          <a:bodyPr>
            <a:normAutofit fontScale="92500" lnSpcReduction="20000"/>
          </a:bodyPr>
          <a:lstStyle/>
          <a:p>
            <a:r>
              <a:rPr lang="en-US" dirty="0"/>
              <a:t>Evolutionary Tree: </a:t>
            </a:r>
            <a:r>
              <a:rPr lang="en-US" dirty="0" smtClean="0"/>
              <a:t>The </a:t>
            </a:r>
            <a:r>
              <a:rPr lang="en-US" dirty="0"/>
              <a:t>term “Big Cats” refers to the genus “</a:t>
            </a:r>
            <a:r>
              <a:rPr lang="en-US" dirty="0" err="1"/>
              <a:t>Panthera</a:t>
            </a:r>
            <a:r>
              <a:rPr lang="en-US" dirty="0"/>
              <a:t>”, which is found under the family of “</a:t>
            </a:r>
            <a:r>
              <a:rPr lang="en-US" dirty="0" err="1"/>
              <a:t>Felidae</a:t>
            </a:r>
            <a:r>
              <a:rPr lang="en-US" dirty="0"/>
              <a:t>”. </a:t>
            </a:r>
            <a:r>
              <a:rPr lang="en-US" dirty="0" err="1"/>
              <a:t>Felidae</a:t>
            </a:r>
            <a:r>
              <a:rPr lang="en-US" dirty="0"/>
              <a:t> typically includes all felines, large and small. This family falls under the order of </a:t>
            </a:r>
            <a:r>
              <a:rPr lang="en-US" dirty="0" err="1"/>
              <a:t>Carnivora</a:t>
            </a:r>
            <a:r>
              <a:rPr lang="en-US" dirty="0"/>
              <a:t>, which are animals that typically consume meat as a primary portion of their diet. </a:t>
            </a:r>
            <a:r>
              <a:rPr lang="en-US" dirty="0" err="1"/>
              <a:t>Carnivora</a:t>
            </a:r>
            <a:r>
              <a:rPr lang="en-US" dirty="0"/>
              <a:t> falls under Mammalia, which is one of the seven orders that fall under the phylum Chordata. Chordata mainly refers to the presence of a vertebra. Chordate is a subsection of Animalia, which is a subsection of </a:t>
            </a:r>
            <a:r>
              <a:rPr lang="en-US" dirty="0" err="1" smtClean="0"/>
              <a:t>Eukaryota</a:t>
            </a:r>
            <a:r>
              <a:rPr lang="en-US" dirty="0"/>
              <a:t/>
            </a:r>
            <a:br>
              <a:rPr lang="en-US" dirty="0"/>
            </a:br>
            <a:endParaRPr lang="en-US" dirty="0"/>
          </a:p>
        </p:txBody>
      </p:sp>
    </p:spTree>
    <p:extLst>
      <p:ext uri="{BB962C8B-B14F-4D97-AF65-F5344CB8AC3E}">
        <p14:creationId xmlns:p14="http://schemas.microsoft.com/office/powerpoint/2010/main" val="284111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10515600" cy="511629"/>
          </a:xfrm>
        </p:spPr>
        <p:txBody>
          <a:bodyPr>
            <a:normAutofit fontScale="90000"/>
          </a:bodyPr>
          <a:lstStyle/>
          <a:p>
            <a:r>
              <a:rPr lang="en-US" dirty="0" smtClean="0"/>
              <a:t>      </a:t>
            </a:r>
            <a:br>
              <a:rPr lang="en-US" dirty="0" smtClean="0"/>
            </a:br>
            <a:r>
              <a:rPr lang="en-US" dirty="0"/>
              <a:t> </a:t>
            </a:r>
            <a:r>
              <a:rPr lang="en-US" dirty="0" smtClean="0"/>
              <a:t>       Siberian Tiger 	                     African Lion				</a:t>
            </a:r>
            <a:endParaRPr lang="en-US" dirty="0"/>
          </a:p>
        </p:txBody>
      </p:sp>
      <p:sp>
        <p:nvSpPr>
          <p:cNvPr id="3" name="Content Placeholder 2"/>
          <p:cNvSpPr>
            <a:spLocks noGrp="1"/>
          </p:cNvSpPr>
          <p:nvPr>
            <p:ph sz="half" idx="1"/>
          </p:nvPr>
        </p:nvSpPr>
        <p:spPr>
          <a:xfrm>
            <a:off x="304800" y="664029"/>
            <a:ext cx="5715000" cy="5512934"/>
          </a:xfrm>
        </p:spPr>
        <p:txBody>
          <a:bodyPr>
            <a:normAutofit fontScale="47500" lnSpcReduction="20000"/>
          </a:bodyPr>
          <a:lstStyle/>
          <a:p>
            <a:r>
              <a:rPr lang="en-US" b="1" dirty="0"/>
              <a:t>Classification: </a:t>
            </a:r>
            <a:r>
              <a:rPr lang="en-US" dirty="0" err="1"/>
              <a:t>Eukaryota</a:t>
            </a:r>
            <a:r>
              <a:rPr lang="en-US" dirty="0"/>
              <a:t>, Animalia, Chordata, Mammalia, </a:t>
            </a:r>
            <a:r>
              <a:rPr lang="en-US" dirty="0" err="1"/>
              <a:t>Carnivora</a:t>
            </a:r>
            <a:r>
              <a:rPr lang="en-US" dirty="0"/>
              <a:t>, </a:t>
            </a:r>
            <a:r>
              <a:rPr lang="en-US" dirty="0" err="1"/>
              <a:t>Felidae</a:t>
            </a:r>
            <a:r>
              <a:rPr lang="en-US" dirty="0"/>
              <a:t>, </a:t>
            </a:r>
            <a:r>
              <a:rPr lang="en-US" dirty="0" err="1"/>
              <a:t>Panthera</a:t>
            </a:r>
            <a:r>
              <a:rPr lang="en-US" dirty="0"/>
              <a:t>, </a:t>
            </a:r>
            <a:r>
              <a:rPr lang="en-US" dirty="0" err="1"/>
              <a:t>tigris</a:t>
            </a:r>
            <a:r>
              <a:rPr lang="en-US" dirty="0"/>
              <a:t> </a:t>
            </a:r>
            <a:r>
              <a:rPr lang="en-US" dirty="0" err="1"/>
              <a:t>altaica</a:t>
            </a:r>
            <a:endParaRPr lang="en-US" dirty="0"/>
          </a:p>
          <a:p>
            <a:r>
              <a:rPr lang="en-US" b="1" dirty="0" smtClean="0"/>
              <a:t>Habitat</a:t>
            </a:r>
            <a:r>
              <a:rPr lang="en-US" b="1" dirty="0"/>
              <a:t>: </a:t>
            </a:r>
            <a:r>
              <a:rPr lang="en-US" dirty="0"/>
              <a:t>Siberian tigers live primarily in the birch forests of eastern Russia, though some populations survive in China and North Korea. These northern forests offer a habitat void of humans, as the harsh cold environment usually does not host humans. These woodlands are also massive, allowing the tigers a much farther area to roam. </a:t>
            </a:r>
          </a:p>
          <a:p>
            <a:r>
              <a:rPr lang="en-US" b="1" dirty="0" smtClean="0"/>
              <a:t>Known </a:t>
            </a:r>
            <a:r>
              <a:rPr lang="en-US" b="1" dirty="0"/>
              <a:t>predators: </a:t>
            </a:r>
            <a:r>
              <a:rPr lang="en-US" dirty="0"/>
              <a:t>While tigers themselves are at the top of the wild food </a:t>
            </a:r>
            <a:r>
              <a:rPr lang="en-US" dirty="0" smtClean="0"/>
              <a:t>chain, they </a:t>
            </a:r>
            <a:r>
              <a:rPr lang="en-US" dirty="0"/>
              <a:t>are often hunted by humans as trophies, or for use in certain medicinal practices. This, along with habitat destruction, has caused all six current species of tiger to be endangered. </a:t>
            </a:r>
          </a:p>
          <a:p>
            <a:r>
              <a:rPr lang="en-US" b="1" dirty="0" smtClean="0"/>
              <a:t>Diet</a:t>
            </a:r>
            <a:r>
              <a:rPr lang="en-US" b="1" dirty="0"/>
              <a:t>: </a:t>
            </a:r>
            <a:r>
              <a:rPr lang="en-US" dirty="0"/>
              <a:t>All members of the order </a:t>
            </a:r>
            <a:r>
              <a:rPr lang="en-US" dirty="0" err="1"/>
              <a:t>Carnivora</a:t>
            </a:r>
            <a:r>
              <a:rPr lang="en-US" dirty="0"/>
              <a:t> primarily eat meat, with the Siberian tiger specializing in elk, deer, and wild boar. These large herbivores make up 85% of the tiger’s diet, with smaller species such as rabbits, hares, and salmon filling the rest. These tigers are also reported to hunt bears. </a:t>
            </a:r>
          </a:p>
          <a:p>
            <a:r>
              <a:rPr lang="en-US" b="1" dirty="0" smtClean="0"/>
              <a:t>Reproduction</a:t>
            </a:r>
            <a:r>
              <a:rPr lang="en-US" b="1" dirty="0"/>
              <a:t>: </a:t>
            </a:r>
            <a:r>
              <a:rPr lang="en-US" dirty="0"/>
              <a:t>After a gestation period of 3-3.5 months, females give birth to litters of two to six cubs, which they raise on their own. The cubs cannot hunt on their own until they are around 18 months old, and continue to remain with their mother for two to three years. They reach sexual maturity at 4 years old. </a:t>
            </a:r>
          </a:p>
          <a:p>
            <a:r>
              <a:rPr lang="en-US" b="1" dirty="0" smtClean="0"/>
              <a:t>Interesting </a:t>
            </a:r>
            <a:r>
              <a:rPr lang="en-US" b="1" dirty="0"/>
              <a:t>facts: </a:t>
            </a:r>
            <a:endParaRPr lang="en-US" b="1" dirty="0" smtClean="0"/>
          </a:p>
          <a:p>
            <a:pPr lvl="1"/>
            <a:r>
              <a:rPr lang="en-US" dirty="0" smtClean="0"/>
              <a:t>These </a:t>
            </a:r>
            <a:r>
              <a:rPr lang="en-US" dirty="0"/>
              <a:t>cats are the largest feline in the world, averaging 11 feet in length, and weighing around 500lb. </a:t>
            </a:r>
            <a:endParaRPr lang="en-US" dirty="0" smtClean="0"/>
          </a:p>
          <a:p>
            <a:pPr lvl="1"/>
            <a:r>
              <a:rPr lang="en-US" dirty="0" smtClean="0"/>
              <a:t>Due </a:t>
            </a:r>
            <a:r>
              <a:rPr lang="en-US" dirty="0"/>
              <a:t>to their excessive size, these tigers generally eat 20lb of meat in one sitting, but can eat up to 60 </a:t>
            </a:r>
            <a:r>
              <a:rPr lang="en-US" dirty="0" err="1"/>
              <a:t>lb</a:t>
            </a:r>
            <a:r>
              <a:rPr lang="en-US" dirty="0"/>
              <a:t> when very hungry. </a:t>
            </a:r>
            <a:endParaRPr lang="en-US" dirty="0" smtClean="0"/>
          </a:p>
          <a:p>
            <a:pPr lvl="1"/>
            <a:r>
              <a:rPr lang="en-US" dirty="0" smtClean="0"/>
              <a:t>The </a:t>
            </a:r>
            <a:r>
              <a:rPr lang="en-US" dirty="0"/>
              <a:t>Siberian tiger is an especially endangered species due to the demand of body parts for medical purposes. Oftentimes they will be poached, and then sold on the black market. Generally the tigers avoid humans, and cases of attack are very rare. </a:t>
            </a:r>
          </a:p>
          <a:p>
            <a:endParaRPr lang="en-US" dirty="0"/>
          </a:p>
        </p:txBody>
      </p:sp>
      <p:sp>
        <p:nvSpPr>
          <p:cNvPr id="4" name="Content Placeholder 3"/>
          <p:cNvSpPr>
            <a:spLocks noGrp="1"/>
          </p:cNvSpPr>
          <p:nvPr>
            <p:ph sz="half" idx="2"/>
          </p:nvPr>
        </p:nvSpPr>
        <p:spPr>
          <a:xfrm>
            <a:off x="6172200" y="664029"/>
            <a:ext cx="5715000" cy="5512934"/>
          </a:xfrm>
        </p:spPr>
        <p:txBody>
          <a:bodyPr>
            <a:normAutofit fontScale="47500" lnSpcReduction="20000"/>
          </a:bodyPr>
          <a:lstStyle/>
          <a:p>
            <a:r>
              <a:rPr lang="en-US" b="1" dirty="0"/>
              <a:t>Classification: </a:t>
            </a:r>
            <a:r>
              <a:rPr lang="en-US" dirty="0" err="1"/>
              <a:t>Eukaryota</a:t>
            </a:r>
            <a:r>
              <a:rPr lang="en-US" dirty="0"/>
              <a:t>, Animalia, Chordata, Mammalia, </a:t>
            </a:r>
            <a:r>
              <a:rPr lang="en-US" dirty="0" err="1"/>
              <a:t>Carnivora</a:t>
            </a:r>
            <a:r>
              <a:rPr lang="en-US" dirty="0"/>
              <a:t>, </a:t>
            </a:r>
            <a:r>
              <a:rPr lang="en-US" dirty="0" err="1"/>
              <a:t>Felidae</a:t>
            </a:r>
            <a:r>
              <a:rPr lang="en-US" dirty="0"/>
              <a:t>, </a:t>
            </a:r>
            <a:r>
              <a:rPr lang="en-US" dirty="0" err="1"/>
              <a:t>Panthera</a:t>
            </a:r>
            <a:r>
              <a:rPr lang="en-US" dirty="0"/>
              <a:t>, </a:t>
            </a:r>
            <a:r>
              <a:rPr lang="en-US" dirty="0" err="1"/>
              <a:t>tigris</a:t>
            </a:r>
            <a:r>
              <a:rPr lang="en-US" dirty="0"/>
              <a:t> </a:t>
            </a:r>
            <a:r>
              <a:rPr lang="en-US" dirty="0" err="1"/>
              <a:t>altaica</a:t>
            </a:r>
            <a:endParaRPr lang="en-US" dirty="0"/>
          </a:p>
          <a:p>
            <a:r>
              <a:rPr lang="en-US" b="1" dirty="0" smtClean="0"/>
              <a:t>Habitat</a:t>
            </a:r>
            <a:r>
              <a:rPr lang="en-US" b="1" dirty="0"/>
              <a:t>: </a:t>
            </a:r>
            <a:r>
              <a:rPr lang="en-US" dirty="0"/>
              <a:t>Siberian tigers live primarily in the birch forests of eastern Russia, though some populations survive in China and North Korea. These northern forests offer a habitat void of humans, as the harsh cold environment usually does not host humans. These woodlands are also massive, allowing the tigers a much farther area to roam. </a:t>
            </a:r>
          </a:p>
          <a:p>
            <a:r>
              <a:rPr lang="en-US" b="1" dirty="0" smtClean="0"/>
              <a:t>Known </a:t>
            </a:r>
            <a:r>
              <a:rPr lang="en-US" b="1" dirty="0"/>
              <a:t>predators: </a:t>
            </a:r>
            <a:r>
              <a:rPr lang="en-US" dirty="0"/>
              <a:t>While tigers themselves are at the top of the wild food chain, they are often hunted by humans as trophies, or for use in certain medicinal practices. This, along with habitat destruction, has caused all six current species of tiger to be endangered. </a:t>
            </a:r>
          </a:p>
          <a:p>
            <a:r>
              <a:rPr lang="en-US" b="1" dirty="0" smtClean="0"/>
              <a:t>Diet</a:t>
            </a:r>
            <a:r>
              <a:rPr lang="en-US" b="1" dirty="0"/>
              <a:t>: </a:t>
            </a:r>
            <a:r>
              <a:rPr lang="en-US" dirty="0"/>
              <a:t>All members of the order </a:t>
            </a:r>
            <a:r>
              <a:rPr lang="en-US" dirty="0" err="1"/>
              <a:t>Carnivora</a:t>
            </a:r>
            <a:r>
              <a:rPr lang="en-US" dirty="0"/>
              <a:t> primarily eat meat, with the Siberian tiger specializing in elk, deer, and wild boar. These large herbivores make up 85% of the tiger’s diet, with smaller species such as rabbits, hares, and salmon filling the rest. These tigers are also reported to hunt bears. </a:t>
            </a:r>
          </a:p>
          <a:p>
            <a:r>
              <a:rPr lang="en-US" b="1" dirty="0" smtClean="0"/>
              <a:t>Reproduction</a:t>
            </a:r>
            <a:r>
              <a:rPr lang="en-US" b="1" dirty="0"/>
              <a:t>: </a:t>
            </a:r>
            <a:r>
              <a:rPr lang="en-US" dirty="0"/>
              <a:t>After a gestation period of 3-3.5 months, females give birth to litters of two to six cubs, which they raise on their own. The cubs cannot hunt on their own until they are around 18 months old, and continue to remain with their mother for two to three years. They reach sexual maturity at 4 years old. </a:t>
            </a:r>
          </a:p>
          <a:p>
            <a:r>
              <a:rPr lang="en-US" b="1" dirty="0" smtClean="0"/>
              <a:t>Interesting </a:t>
            </a:r>
            <a:r>
              <a:rPr lang="en-US" b="1" dirty="0"/>
              <a:t>facts: </a:t>
            </a:r>
            <a:endParaRPr lang="en-US" b="1" dirty="0" smtClean="0"/>
          </a:p>
          <a:p>
            <a:pPr lvl="1"/>
            <a:r>
              <a:rPr lang="en-US" dirty="0" smtClean="0"/>
              <a:t>These </a:t>
            </a:r>
            <a:r>
              <a:rPr lang="en-US" dirty="0"/>
              <a:t>cats are the largest feline in the world, averaging 11 feet in length, and weighing around 500lb. </a:t>
            </a:r>
            <a:endParaRPr lang="en-US" dirty="0" smtClean="0"/>
          </a:p>
          <a:p>
            <a:pPr lvl="1"/>
            <a:r>
              <a:rPr lang="en-US" dirty="0" smtClean="0"/>
              <a:t>Due </a:t>
            </a:r>
            <a:r>
              <a:rPr lang="en-US" dirty="0"/>
              <a:t>to their excessive size, these tigers generally eat 20lb of meat in one sitting, but can eat up to 60 </a:t>
            </a:r>
            <a:r>
              <a:rPr lang="en-US" dirty="0" err="1"/>
              <a:t>lb</a:t>
            </a:r>
            <a:r>
              <a:rPr lang="en-US" dirty="0"/>
              <a:t> when very hungry. </a:t>
            </a:r>
            <a:endParaRPr lang="en-US" dirty="0" smtClean="0"/>
          </a:p>
          <a:p>
            <a:pPr lvl="1"/>
            <a:r>
              <a:rPr lang="en-US" dirty="0" smtClean="0"/>
              <a:t>The </a:t>
            </a:r>
            <a:r>
              <a:rPr lang="en-US" dirty="0"/>
              <a:t>Siberian tiger is an especially endangered species due to the demand of body parts for medical purposes. Oftentimes they will be poached, and then sold on the black market. Generally the tigers avoid humans, and cases of attack are very rare. </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5010" y="5334000"/>
            <a:ext cx="1528309" cy="1524000"/>
          </a:xfrm>
          <a:prstGeom prst="rect">
            <a:avLst/>
          </a:prstGeom>
        </p:spPr>
      </p:pic>
    </p:spTree>
    <p:extLst>
      <p:ext uri="{BB962C8B-B14F-4D97-AF65-F5344CB8AC3E}">
        <p14:creationId xmlns:p14="http://schemas.microsoft.com/office/powerpoint/2010/main" val="1622358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71046"/>
          </a:xfrm>
        </p:spPr>
        <p:txBody>
          <a:bodyPr>
            <a:normAutofit fontScale="90000"/>
          </a:bodyPr>
          <a:lstStyle/>
          <a:p>
            <a:r>
              <a:rPr lang="en-US" dirty="0" smtClean="0"/>
              <a:t>Bears: </a:t>
            </a:r>
            <a:r>
              <a:rPr lang="en-US" sz="3600" dirty="0" smtClean="0"/>
              <a:t>Elliot Shin</a:t>
            </a:r>
            <a:endParaRPr lang="en-US" sz="3600" dirty="0"/>
          </a:p>
        </p:txBody>
      </p:sp>
      <p:sp>
        <p:nvSpPr>
          <p:cNvPr id="3" name="Content Placeholder 2"/>
          <p:cNvSpPr>
            <a:spLocks noGrp="1"/>
          </p:cNvSpPr>
          <p:nvPr>
            <p:ph sz="half" idx="1"/>
          </p:nvPr>
        </p:nvSpPr>
        <p:spPr>
          <a:xfrm>
            <a:off x="838200" y="936172"/>
            <a:ext cx="5181600" cy="5240791"/>
          </a:xfrm>
        </p:spPr>
        <p:txBody>
          <a:bodyPr>
            <a:normAutofit fontScale="70000" lnSpcReduction="20000"/>
          </a:bodyPr>
          <a:lstStyle/>
          <a:p>
            <a:r>
              <a:rPr lang="en-US" b="1" dirty="0" smtClean="0"/>
              <a:t>Evolutionary Tree: </a:t>
            </a:r>
            <a:r>
              <a:rPr lang="en-US" dirty="0" smtClean="0"/>
              <a:t>Bears </a:t>
            </a:r>
            <a:r>
              <a:rPr lang="en-US" dirty="0"/>
              <a:t>fall under the Eukarya category. They fall under the Animal Kingdom and are in the Mammal Family. Bears fall under the same category as other mammal chordates.</a:t>
            </a:r>
          </a:p>
          <a:p>
            <a:r>
              <a:rPr lang="en-US" b="1" dirty="0"/>
              <a:t>C</a:t>
            </a:r>
            <a:r>
              <a:rPr lang="en-US" b="1" dirty="0" smtClean="0"/>
              <a:t>ommon </a:t>
            </a:r>
            <a:r>
              <a:rPr lang="en-US" b="1" dirty="0"/>
              <a:t>C</a:t>
            </a:r>
            <a:r>
              <a:rPr lang="en-US" b="1" dirty="0" smtClean="0"/>
              <a:t>haracteristics:</a:t>
            </a:r>
            <a:r>
              <a:rPr lang="en-US" dirty="0"/>
              <a:t>  </a:t>
            </a:r>
            <a:r>
              <a:rPr lang="en-US" dirty="0" smtClean="0"/>
              <a:t>Bears </a:t>
            </a:r>
            <a:r>
              <a:rPr lang="en-US" dirty="0"/>
              <a:t>tend to have big bodies, long noses, short legs, small and round ears, </a:t>
            </a:r>
            <a:r>
              <a:rPr lang="en-US" dirty="0" err="1"/>
              <a:t>nonretractile</a:t>
            </a:r>
            <a:r>
              <a:rPr lang="en-US" dirty="0"/>
              <a:t> claws, and stout tails. They have </a:t>
            </a:r>
            <a:r>
              <a:rPr lang="en-US" dirty="0" err="1"/>
              <a:t>plantigrade</a:t>
            </a:r>
            <a:r>
              <a:rPr lang="en-US" dirty="0"/>
              <a:t> feet, meaning that they walk with their toes flat on the ground. </a:t>
            </a:r>
          </a:p>
          <a:p>
            <a:r>
              <a:rPr lang="en-US" b="1" dirty="0" smtClean="0"/>
              <a:t>Species: </a:t>
            </a:r>
            <a:r>
              <a:rPr lang="en-US" dirty="0"/>
              <a:t>There are eight species of bears that currently are distributed amongst all continents. There are sun bears, spectacled bears, American and Asian black bears, brown bears, polar bears, sloth bears, and giant pandas. There are also extinct bears, including the short-faced bear, which lived abundantly in California 11,000 years ago. </a:t>
            </a:r>
            <a:br>
              <a:rPr lang="en-US" dirty="0"/>
            </a:br>
            <a:r>
              <a:rPr lang="en-US" dirty="0"/>
              <a:t/>
            </a:r>
            <a:br>
              <a:rPr lang="en-US" dirty="0"/>
            </a:br>
            <a:endParaRPr lang="en-US" dirty="0"/>
          </a:p>
        </p:txBody>
      </p:sp>
      <p:pic>
        <p:nvPicPr>
          <p:cNvPr id="1026" name="Picture 2" descr="https://lh6.googleusercontent.com/X2_LjL5YjDac9-95UpAchUTEm0ZAaZyDxiCDNjPl8v4SS6gtovUiVOS7H3BA-k4oti2PjfXsOxAdN5Fhy3oacFEpo2YbzyYitNB5Jkur9ty13qlLzwKR18Aoi9qiMZlFw4RBOE2u"/>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16200000">
            <a:off x="6172200" y="1613694"/>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668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69018"/>
          </a:xfrm>
        </p:spPr>
        <p:txBody>
          <a:bodyPr>
            <a:normAutofit fontScale="90000"/>
          </a:bodyPr>
          <a:lstStyle/>
          <a:p>
            <a:r>
              <a:rPr lang="en-US" dirty="0" smtClean="0"/>
              <a:t>   American Black Bear                 Giant Panda</a:t>
            </a:r>
            <a:endParaRPr lang="en-US" dirty="0"/>
          </a:p>
        </p:txBody>
      </p:sp>
      <p:sp>
        <p:nvSpPr>
          <p:cNvPr id="3" name="Content Placeholder 2"/>
          <p:cNvSpPr>
            <a:spLocks noGrp="1"/>
          </p:cNvSpPr>
          <p:nvPr>
            <p:ph sz="half" idx="1"/>
          </p:nvPr>
        </p:nvSpPr>
        <p:spPr>
          <a:xfrm>
            <a:off x="838200" y="1132114"/>
            <a:ext cx="5181600" cy="5044849"/>
          </a:xfrm>
        </p:spPr>
        <p:txBody>
          <a:bodyPr>
            <a:normAutofit fontScale="55000" lnSpcReduction="20000"/>
          </a:bodyPr>
          <a:lstStyle/>
          <a:p>
            <a:r>
              <a:rPr lang="en-US" b="1" dirty="0" smtClean="0"/>
              <a:t>Classification-</a:t>
            </a:r>
            <a:r>
              <a:rPr lang="en-US" dirty="0" smtClean="0"/>
              <a:t>  Eukaryote</a:t>
            </a:r>
            <a:r>
              <a:rPr lang="en-US" dirty="0"/>
              <a:t>, Animal, Chordate, Mammal, Bears, </a:t>
            </a:r>
            <a:r>
              <a:rPr lang="en-US" i="1" dirty="0" err="1"/>
              <a:t>Ursus</a:t>
            </a:r>
            <a:r>
              <a:rPr lang="en-US" i="1" dirty="0"/>
              <a:t>, </a:t>
            </a:r>
            <a:r>
              <a:rPr lang="en-US" i="1" dirty="0" err="1"/>
              <a:t>americanus</a:t>
            </a:r>
            <a:endParaRPr lang="en-US" dirty="0"/>
          </a:p>
          <a:p>
            <a:r>
              <a:rPr lang="en-US" b="1" dirty="0" smtClean="0"/>
              <a:t>Habitat</a:t>
            </a:r>
            <a:r>
              <a:rPr lang="en-US" dirty="0" smtClean="0"/>
              <a:t> - </a:t>
            </a:r>
            <a:r>
              <a:rPr lang="en-US" dirty="0"/>
              <a:t>They are spread all throughout America. They can live in a vast range of altitudes, including from sea level to over 2,000 feet. They tend to reside in forested areas. </a:t>
            </a:r>
          </a:p>
          <a:p>
            <a:r>
              <a:rPr lang="en-US" b="1" dirty="0" smtClean="0"/>
              <a:t>Known </a:t>
            </a:r>
            <a:r>
              <a:rPr lang="en-US" b="1" dirty="0"/>
              <a:t>predators </a:t>
            </a:r>
            <a:r>
              <a:rPr lang="en-US" dirty="0"/>
              <a:t>- Other bears, including the common brown bear. Humans and mountain lions also pose a significant threat. </a:t>
            </a:r>
          </a:p>
          <a:p>
            <a:r>
              <a:rPr lang="en-US" b="1" dirty="0" smtClean="0"/>
              <a:t>Diet </a:t>
            </a:r>
            <a:r>
              <a:rPr lang="en-US" b="1" dirty="0"/>
              <a:t>- </a:t>
            </a:r>
            <a:r>
              <a:rPr lang="en-US" dirty="0"/>
              <a:t>American Black Bears are opportunistic feeders. They mostly eat grass, berries, and insects. However, they also eat meat, including fish and smaller mammals. They are also known to feed on garbage that humans produce. </a:t>
            </a:r>
          </a:p>
          <a:p>
            <a:r>
              <a:rPr lang="en-US" b="1" dirty="0" smtClean="0"/>
              <a:t>Reproduction</a:t>
            </a:r>
            <a:r>
              <a:rPr lang="en-US" dirty="0" smtClean="0"/>
              <a:t> </a:t>
            </a:r>
            <a:r>
              <a:rPr lang="en-US" dirty="0"/>
              <a:t>- Females reach sexual maturity at around 3 or 4 years old, while males reach sexual maturity from 4 to 5 years old. Mating season takes place during the summer, and the average pregnancy lasts 220 days. They give birth to live young.</a:t>
            </a:r>
          </a:p>
          <a:p>
            <a:r>
              <a:rPr lang="en-US" b="1" dirty="0" smtClean="0"/>
              <a:t>Interesting </a:t>
            </a:r>
            <a:r>
              <a:rPr lang="en-US" b="1" dirty="0"/>
              <a:t>facts </a:t>
            </a:r>
            <a:r>
              <a:rPr lang="mr-IN" b="1" dirty="0" smtClean="0"/>
              <a:t>–</a:t>
            </a:r>
            <a:r>
              <a:rPr lang="en-US" b="1" dirty="0" smtClean="0"/>
              <a:t> </a:t>
            </a:r>
          </a:p>
          <a:p>
            <a:pPr lvl="1"/>
            <a:r>
              <a:rPr lang="en-US" dirty="0" smtClean="0"/>
              <a:t>Smallest </a:t>
            </a:r>
            <a:r>
              <a:rPr lang="en-US" dirty="0"/>
              <a:t>species of bear in North </a:t>
            </a:r>
            <a:r>
              <a:rPr lang="en-US" dirty="0" smtClean="0"/>
              <a:t>America.</a:t>
            </a:r>
          </a:p>
          <a:p>
            <a:pPr lvl="1"/>
            <a:r>
              <a:rPr lang="en-US" dirty="0" smtClean="0"/>
              <a:t>Hearing </a:t>
            </a:r>
            <a:r>
              <a:rPr lang="en-US" dirty="0"/>
              <a:t>is their first line of defense. They can hear in all directions and can hear farther than they can see in the forested areas. </a:t>
            </a:r>
            <a:endParaRPr lang="en-US" dirty="0" smtClean="0"/>
          </a:p>
          <a:p>
            <a:pPr lvl="1"/>
            <a:r>
              <a:rPr lang="en-US" dirty="0" smtClean="0"/>
              <a:t>Black </a:t>
            </a:r>
            <a:r>
              <a:rPr lang="en-US" dirty="0"/>
              <a:t>Bears are very good swimmers</a:t>
            </a:r>
            <a:r>
              <a:rPr lang="en-US" dirty="0" smtClean="0"/>
              <a:t>.</a:t>
            </a:r>
            <a:r>
              <a:rPr lang="en-US" dirty="0"/>
              <a:t/>
            </a:r>
            <a:br>
              <a:rPr lang="en-US" dirty="0"/>
            </a:br>
            <a:endParaRPr lang="en-US" dirty="0"/>
          </a:p>
        </p:txBody>
      </p:sp>
      <p:sp>
        <p:nvSpPr>
          <p:cNvPr id="4" name="Content Placeholder 3"/>
          <p:cNvSpPr>
            <a:spLocks noGrp="1"/>
          </p:cNvSpPr>
          <p:nvPr>
            <p:ph sz="half" idx="2"/>
          </p:nvPr>
        </p:nvSpPr>
        <p:spPr>
          <a:xfrm>
            <a:off x="6172200" y="1132114"/>
            <a:ext cx="5181600" cy="5044849"/>
          </a:xfrm>
        </p:spPr>
        <p:txBody>
          <a:bodyPr>
            <a:normAutofit fontScale="55000" lnSpcReduction="20000"/>
          </a:bodyPr>
          <a:lstStyle/>
          <a:p>
            <a:r>
              <a:rPr lang="en-US" b="1" dirty="0" smtClean="0"/>
              <a:t>Classification</a:t>
            </a:r>
            <a:r>
              <a:rPr lang="en-US" dirty="0" smtClean="0"/>
              <a:t> - </a:t>
            </a:r>
            <a:r>
              <a:rPr lang="en-US" dirty="0"/>
              <a:t>Eukaryote, Animal, Chordate, Mammal, Bears, </a:t>
            </a:r>
            <a:r>
              <a:rPr lang="en-US" i="1" dirty="0" err="1"/>
              <a:t>Ailuropoda</a:t>
            </a:r>
            <a:r>
              <a:rPr lang="en-US" i="1" dirty="0"/>
              <a:t>, </a:t>
            </a:r>
            <a:r>
              <a:rPr lang="en-US" i="1" dirty="0" err="1"/>
              <a:t>melanoleuca</a:t>
            </a:r>
            <a:endParaRPr lang="en-US" dirty="0"/>
          </a:p>
          <a:p>
            <a:r>
              <a:rPr lang="en-US" b="1" dirty="0" smtClean="0"/>
              <a:t>Habitat</a:t>
            </a:r>
            <a:r>
              <a:rPr lang="en-US" dirty="0" smtClean="0"/>
              <a:t>- </a:t>
            </a:r>
            <a:r>
              <a:rPr lang="en-US" dirty="0"/>
              <a:t>Giant pandas are found in central China. They inhabit mountainous regions. </a:t>
            </a:r>
          </a:p>
          <a:p>
            <a:r>
              <a:rPr lang="en-US" b="1" dirty="0" smtClean="0"/>
              <a:t>Known </a:t>
            </a:r>
            <a:r>
              <a:rPr lang="en-US" b="1" dirty="0"/>
              <a:t>predators </a:t>
            </a:r>
            <a:r>
              <a:rPr lang="en-US" dirty="0"/>
              <a:t>- Fully grown Giant Pandas do not face many predators. However, baby cubs are susceptible to snow leopards, jackals, and yellow-throated martens. </a:t>
            </a:r>
          </a:p>
          <a:p>
            <a:r>
              <a:rPr lang="en-US" b="1" dirty="0" smtClean="0"/>
              <a:t>Diet </a:t>
            </a:r>
            <a:r>
              <a:rPr lang="en-US" dirty="0"/>
              <a:t>- Plant based diet, including shoots, leaves, and stems from bamboo. </a:t>
            </a:r>
          </a:p>
          <a:p>
            <a:r>
              <a:rPr lang="en-US" b="1" dirty="0" smtClean="0"/>
              <a:t>Reproduction</a:t>
            </a:r>
            <a:r>
              <a:rPr lang="en-US" dirty="0" smtClean="0"/>
              <a:t> </a:t>
            </a:r>
            <a:r>
              <a:rPr lang="en-US" dirty="0"/>
              <a:t>- They reach sexual maturity from 4 to 8 years old. They can stay sexually active until they are 20. Pregnancy lasts 90 to 180 days. While two live young can be born, usually only one cub survives. </a:t>
            </a:r>
          </a:p>
          <a:p>
            <a:r>
              <a:rPr lang="en-US" b="1" dirty="0" smtClean="0"/>
              <a:t>Interesting </a:t>
            </a:r>
            <a:r>
              <a:rPr lang="en-US" b="1" dirty="0"/>
              <a:t>facts </a:t>
            </a:r>
            <a:r>
              <a:rPr lang="mr-IN" dirty="0" smtClean="0"/>
              <a:t>–</a:t>
            </a:r>
            <a:r>
              <a:rPr lang="en-US" dirty="0" smtClean="0"/>
              <a:t> </a:t>
            </a:r>
          </a:p>
          <a:p>
            <a:pPr lvl="1"/>
            <a:r>
              <a:rPr lang="en-US" dirty="0" smtClean="0"/>
              <a:t>Since </a:t>
            </a:r>
            <a:r>
              <a:rPr lang="en-US" dirty="0"/>
              <a:t>there is so little nutrition in bamboo, pandas need to eat upwards of 22 kg of food a day. Thus, they spend 14-16 hours a day </a:t>
            </a:r>
            <a:r>
              <a:rPr lang="en-US" dirty="0" smtClean="0"/>
              <a:t>eating.</a:t>
            </a:r>
          </a:p>
          <a:p>
            <a:pPr lvl="1"/>
            <a:r>
              <a:rPr lang="en-US" dirty="0" smtClean="0"/>
              <a:t>Pandas </a:t>
            </a:r>
            <a:r>
              <a:rPr lang="en-US" dirty="0"/>
              <a:t>have five fingers and a pseudo-thumb. This pseudo-thumb allows the panda to hold bamboo more easily as they are eating</a:t>
            </a:r>
            <a:r>
              <a:rPr lang="en-US" dirty="0" smtClean="0"/>
              <a:t>.</a:t>
            </a:r>
            <a:r>
              <a:rPr lang="en-US" dirty="0"/>
              <a:t/>
            </a:r>
            <a:br>
              <a:rPr lang="en-US" dirty="0"/>
            </a:br>
            <a:endParaRPr lang="en-US" dirty="0"/>
          </a:p>
        </p:txBody>
      </p:sp>
    </p:spTree>
    <p:extLst>
      <p:ext uri="{BB962C8B-B14F-4D97-AF65-F5344CB8AC3E}">
        <p14:creationId xmlns:p14="http://schemas.microsoft.com/office/powerpoint/2010/main" val="1415096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7504"/>
          </a:xfrm>
        </p:spPr>
        <p:txBody>
          <a:bodyPr>
            <a:normAutofit fontScale="90000"/>
          </a:bodyPr>
          <a:lstStyle/>
          <a:p>
            <a:r>
              <a:rPr lang="en-US" dirty="0" smtClean="0"/>
              <a:t>Whales: </a:t>
            </a:r>
            <a:r>
              <a:rPr lang="en-US" sz="3600" dirty="0" smtClean="0"/>
              <a:t>Max Renwick</a:t>
            </a:r>
            <a:endParaRPr lang="en-US" sz="3600" dirty="0"/>
          </a:p>
        </p:txBody>
      </p:sp>
      <p:sp>
        <p:nvSpPr>
          <p:cNvPr id="4" name="Content Placeholder 3"/>
          <p:cNvSpPr>
            <a:spLocks noGrp="1"/>
          </p:cNvSpPr>
          <p:nvPr>
            <p:ph sz="half" idx="2"/>
          </p:nvPr>
        </p:nvSpPr>
        <p:spPr>
          <a:xfrm>
            <a:off x="6172200" y="365126"/>
            <a:ext cx="5856514" cy="5811837"/>
          </a:xfrm>
        </p:spPr>
        <p:txBody>
          <a:bodyPr>
            <a:normAutofit/>
          </a:bodyPr>
          <a:lstStyle/>
          <a:p>
            <a:r>
              <a:rPr lang="en-US" sz="1800" b="1" dirty="0"/>
              <a:t>Common Characteristics: </a:t>
            </a:r>
            <a:r>
              <a:rPr lang="en-US" sz="1800" dirty="0"/>
              <a:t>Whales breathe air and are warm blooded, and produce milk to feed their young. They have nearly hairless skin and an insulating layer of blubber.</a:t>
            </a:r>
          </a:p>
          <a:p>
            <a:endParaRPr lang="en-US" dirty="0"/>
          </a:p>
        </p:txBody>
      </p:sp>
      <p:sp>
        <p:nvSpPr>
          <p:cNvPr id="6" name="Content Placeholder 5"/>
          <p:cNvSpPr>
            <a:spLocks noGrp="1"/>
          </p:cNvSpPr>
          <p:nvPr>
            <p:ph sz="half" idx="1"/>
          </p:nvPr>
        </p:nvSpPr>
        <p:spPr>
          <a:xfrm>
            <a:off x="283029" y="1045029"/>
            <a:ext cx="5736771" cy="5131934"/>
          </a:xfrm>
        </p:spPr>
        <p:txBody>
          <a:bodyPr>
            <a:normAutofit/>
          </a:bodyPr>
          <a:lstStyle/>
          <a:p>
            <a:r>
              <a:rPr lang="en-US" sz="1800" dirty="0"/>
              <a:t>Whales roam throughout the world's oceans, they communicate with complex and mysterious </a:t>
            </a:r>
            <a:r>
              <a:rPr lang="en-US" sz="1800" dirty="0" smtClean="0"/>
              <a:t>sounds. Although </a:t>
            </a:r>
            <a:r>
              <a:rPr lang="en-US" sz="1800" dirty="0"/>
              <a:t>whales live in the ocean, they breathe air, and are warm blooded animals that nurse their young like </a:t>
            </a:r>
            <a:r>
              <a:rPr lang="en-US" sz="1800" dirty="0" smtClean="0"/>
              <a:t>humans. Whales </a:t>
            </a:r>
            <a:r>
              <a:rPr lang="en-US" sz="1800" dirty="0"/>
              <a:t>have thick layers of fat called blubber that insulates them from cold oceans water.</a:t>
            </a:r>
          </a:p>
          <a:p>
            <a:r>
              <a:rPr lang="en-US" sz="1800" dirty="0" smtClean="0"/>
              <a:t>There </a:t>
            </a:r>
            <a:r>
              <a:rPr lang="en-US" sz="1800" dirty="0"/>
              <a:t>are 90 species of whales, dolphins and porpoises, known collectively as "cetaceans"</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9286" y="3335867"/>
            <a:ext cx="2641600" cy="35221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854485" y="1028812"/>
            <a:ext cx="4093709" cy="5458279"/>
          </a:xfrm>
          <a:prstGeom prst="rect">
            <a:avLst/>
          </a:prstGeom>
        </p:spPr>
      </p:pic>
    </p:spTree>
    <p:extLst>
      <p:ext uri="{BB962C8B-B14F-4D97-AF65-F5344CB8AC3E}">
        <p14:creationId xmlns:p14="http://schemas.microsoft.com/office/powerpoint/2010/main" val="1789318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71046"/>
          </a:xfrm>
        </p:spPr>
        <p:txBody>
          <a:bodyPr>
            <a:normAutofit fontScale="90000"/>
          </a:bodyPr>
          <a:lstStyle/>
          <a:p>
            <a:r>
              <a:rPr lang="en-US" dirty="0" smtClean="0"/>
              <a:t>          Narwhal                             </a:t>
            </a:r>
            <a:r>
              <a:rPr lang="en-US" dirty="0"/>
              <a:t>Blue Whale</a:t>
            </a:r>
          </a:p>
        </p:txBody>
      </p:sp>
      <p:sp>
        <p:nvSpPr>
          <p:cNvPr id="3" name="Content Placeholder 2"/>
          <p:cNvSpPr>
            <a:spLocks noGrp="1"/>
          </p:cNvSpPr>
          <p:nvPr>
            <p:ph sz="half" idx="1"/>
          </p:nvPr>
        </p:nvSpPr>
        <p:spPr>
          <a:xfrm>
            <a:off x="838200" y="1088571"/>
            <a:ext cx="5181600" cy="5088392"/>
          </a:xfrm>
        </p:spPr>
        <p:txBody>
          <a:bodyPr>
            <a:normAutofit fontScale="62500" lnSpcReduction="20000"/>
          </a:bodyPr>
          <a:lstStyle/>
          <a:p>
            <a:r>
              <a:rPr lang="en-US" b="1" dirty="0" smtClean="0"/>
              <a:t>Classification: </a:t>
            </a:r>
            <a:r>
              <a:rPr lang="en-US" dirty="0" smtClean="0"/>
              <a:t>Eukaryote, Animalia, Chordata, Mammalia</a:t>
            </a:r>
            <a:r>
              <a:rPr lang="en-US" dirty="0"/>
              <a:t> </a:t>
            </a:r>
            <a:r>
              <a:rPr lang="en-US" dirty="0" smtClean="0"/>
              <a:t>, </a:t>
            </a:r>
            <a:r>
              <a:rPr lang="en-US" dirty="0" err="1" smtClean="0"/>
              <a:t>Artiodactyla</a:t>
            </a:r>
            <a:r>
              <a:rPr lang="en-US" dirty="0" smtClean="0"/>
              <a:t>, </a:t>
            </a:r>
            <a:r>
              <a:rPr lang="en-US" dirty="0" err="1" smtClean="0"/>
              <a:t>Monodontidae</a:t>
            </a:r>
            <a:r>
              <a:rPr lang="en-US" dirty="0" smtClean="0"/>
              <a:t>, Monodon</a:t>
            </a:r>
            <a:r>
              <a:rPr lang="en-US" dirty="0"/>
              <a:t> </a:t>
            </a:r>
            <a:r>
              <a:rPr lang="en-US" dirty="0" err="1" smtClean="0"/>
              <a:t>monoceros</a:t>
            </a:r>
            <a:endParaRPr lang="en-US" dirty="0" smtClean="0"/>
          </a:p>
          <a:p>
            <a:r>
              <a:rPr lang="en-US" b="1" dirty="0" smtClean="0"/>
              <a:t>Habitat: </a:t>
            </a:r>
            <a:r>
              <a:rPr lang="en-US" dirty="0" smtClean="0"/>
              <a:t>Narwhals </a:t>
            </a:r>
            <a:r>
              <a:rPr lang="en-US" dirty="0"/>
              <a:t>live in icy waters in the Arctic seas. During the winter they live in deep water beneath the ice in packs of 5-10. They migrate to more shallow ice free waters where they gather in larger groups, they rarely leave the ice.</a:t>
            </a:r>
          </a:p>
          <a:p>
            <a:r>
              <a:rPr lang="en-US" b="1" dirty="0" smtClean="0"/>
              <a:t>Predators: </a:t>
            </a:r>
            <a:r>
              <a:rPr lang="en-US" dirty="0" smtClean="0"/>
              <a:t>The </a:t>
            </a:r>
            <a:r>
              <a:rPr lang="en-US" dirty="0"/>
              <a:t>main predator is the killer whale, but can also be hunted by polar bears and walrus.</a:t>
            </a:r>
          </a:p>
          <a:p>
            <a:r>
              <a:rPr lang="en-US" b="1" dirty="0" smtClean="0"/>
              <a:t>Diet: </a:t>
            </a:r>
            <a:r>
              <a:rPr lang="en-US" dirty="0" smtClean="0"/>
              <a:t>Narwhals </a:t>
            </a:r>
            <a:r>
              <a:rPr lang="en-US" dirty="0"/>
              <a:t>diet includes fish, squid, and shrimp.</a:t>
            </a:r>
          </a:p>
          <a:p>
            <a:r>
              <a:rPr lang="en-US" b="1" dirty="0" smtClean="0"/>
              <a:t>Reproduction: </a:t>
            </a:r>
            <a:r>
              <a:rPr lang="en-US" dirty="0" smtClean="0"/>
              <a:t>They </a:t>
            </a:r>
            <a:r>
              <a:rPr lang="en-US" dirty="0"/>
              <a:t>reproduce by sexual meiosis.</a:t>
            </a:r>
          </a:p>
          <a:p>
            <a:r>
              <a:rPr lang="en-US" b="1" dirty="0" smtClean="0"/>
              <a:t>Interesting Facts: </a:t>
            </a:r>
          </a:p>
          <a:p>
            <a:pPr lvl="1"/>
            <a:r>
              <a:rPr lang="en-US" dirty="0" smtClean="0"/>
              <a:t>The </a:t>
            </a:r>
            <a:r>
              <a:rPr lang="en-US" dirty="0"/>
              <a:t>tusk that a Narwhal has can grow 10 feet long, a regulation basketball hoop is 10 feet </a:t>
            </a:r>
            <a:r>
              <a:rPr lang="en-US" dirty="0" smtClean="0"/>
              <a:t>tall.</a:t>
            </a:r>
          </a:p>
          <a:p>
            <a:pPr lvl="1"/>
            <a:r>
              <a:rPr lang="en-US" dirty="0" smtClean="0"/>
              <a:t>During </a:t>
            </a:r>
            <a:r>
              <a:rPr lang="en-US" dirty="0"/>
              <a:t>the winters, Narwhal have made some of the deepest dives by a mammal, from 2,600 feet to 4,000 feet over 15 times a day.</a:t>
            </a:r>
          </a:p>
          <a:p>
            <a:endParaRPr lang="en-US" dirty="0"/>
          </a:p>
        </p:txBody>
      </p:sp>
      <p:sp>
        <p:nvSpPr>
          <p:cNvPr id="4" name="Content Placeholder 3"/>
          <p:cNvSpPr>
            <a:spLocks noGrp="1"/>
          </p:cNvSpPr>
          <p:nvPr>
            <p:ph sz="half" idx="2"/>
          </p:nvPr>
        </p:nvSpPr>
        <p:spPr>
          <a:xfrm>
            <a:off x="6172200" y="1088571"/>
            <a:ext cx="5181600" cy="5088392"/>
          </a:xfrm>
        </p:spPr>
        <p:txBody>
          <a:bodyPr>
            <a:normAutofit fontScale="62500" lnSpcReduction="20000"/>
          </a:bodyPr>
          <a:lstStyle/>
          <a:p>
            <a:r>
              <a:rPr lang="en-US" b="1" dirty="0" smtClean="0"/>
              <a:t>Classification: </a:t>
            </a:r>
            <a:r>
              <a:rPr lang="en-US" dirty="0" smtClean="0"/>
              <a:t>Eukaryote, Chordata, Mammalia, </a:t>
            </a:r>
            <a:r>
              <a:rPr lang="en-US" dirty="0" err="1" smtClean="0"/>
              <a:t>Artiodactyla</a:t>
            </a:r>
            <a:r>
              <a:rPr lang="en-US" dirty="0" smtClean="0"/>
              <a:t>, </a:t>
            </a:r>
            <a:r>
              <a:rPr lang="en-US" dirty="0" err="1" smtClean="0"/>
              <a:t>Balaenopteridae</a:t>
            </a:r>
            <a:r>
              <a:rPr lang="en-US" dirty="0" smtClean="0"/>
              <a:t>, </a:t>
            </a:r>
            <a:r>
              <a:rPr lang="en-US" dirty="0" err="1" smtClean="0"/>
              <a:t>Balaenoptera</a:t>
            </a:r>
            <a:r>
              <a:rPr lang="en-US" dirty="0"/>
              <a:t> </a:t>
            </a:r>
            <a:r>
              <a:rPr lang="en-US" dirty="0" err="1" smtClean="0"/>
              <a:t>musculus</a:t>
            </a:r>
            <a:endParaRPr lang="en-US" dirty="0" smtClean="0"/>
          </a:p>
          <a:p>
            <a:r>
              <a:rPr lang="en-US" b="1" dirty="0" smtClean="0"/>
              <a:t>Habitat: </a:t>
            </a:r>
            <a:r>
              <a:rPr lang="en-US" dirty="0" smtClean="0"/>
              <a:t>The </a:t>
            </a:r>
            <a:r>
              <a:rPr lang="en-US" dirty="0"/>
              <a:t>blue whale lives in every ocean in the world. They have been found in the Arctic, Tropical, Subtropical, and Temperate seas.</a:t>
            </a:r>
          </a:p>
          <a:p>
            <a:r>
              <a:rPr lang="en-US" b="1" dirty="0" smtClean="0"/>
              <a:t>Known Predators: </a:t>
            </a:r>
            <a:r>
              <a:rPr lang="en-US" dirty="0" smtClean="0"/>
              <a:t>Killer </a:t>
            </a:r>
            <a:r>
              <a:rPr lang="en-US" dirty="0"/>
              <a:t>whales are the only recorded animal to attack a Blue Whale, they are also near extinction because of Humans that hunt them.</a:t>
            </a:r>
          </a:p>
          <a:p>
            <a:r>
              <a:rPr lang="en-US" b="1" dirty="0" smtClean="0"/>
              <a:t>Diet: </a:t>
            </a:r>
            <a:r>
              <a:rPr lang="en-US" dirty="0" smtClean="0"/>
              <a:t>Blue </a:t>
            </a:r>
            <a:r>
              <a:rPr lang="en-US" dirty="0"/>
              <a:t>Whales filter their food through their baleen plates, they eat krill and copepods.</a:t>
            </a:r>
          </a:p>
          <a:p>
            <a:r>
              <a:rPr lang="en-US" b="1" dirty="0" smtClean="0"/>
              <a:t>Reproduction:</a:t>
            </a:r>
            <a:r>
              <a:rPr lang="en-US" dirty="0" smtClean="0"/>
              <a:t> They </a:t>
            </a:r>
            <a:r>
              <a:rPr lang="en-US" dirty="0"/>
              <a:t>reproduce by sexual meiosis. </a:t>
            </a:r>
          </a:p>
          <a:p>
            <a:r>
              <a:rPr lang="en-US" b="1" dirty="0" smtClean="0"/>
              <a:t>Interesting facts:</a:t>
            </a:r>
          </a:p>
          <a:p>
            <a:pPr lvl="1"/>
            <a:r>
              <a:rPr lang="en-US" dirty="0" smtClean="0"/>
              <a:t>A </a:t>
            </a:r>
            <a:r>
              <a:rPr lang="en-US" dirty="0"/>
              <a:t>blue whale can eat up to 8,000 </a:t>
            </a:r>
            <a:r>
              <a:rPr lang="en-US" dirty="0" err="1"/>
              <a:t>lbs</a:t>
            </a:r>
            <a:r>
              <a:rPr lang="en-US" dirty="0"/>
              <a:t> of krill during its peak consumption </a:t>
            </a:r>
            <a:r>
              <a:rPr lang="en-US" dirty="0" smtClean="0"/>
              <a:t>period.</a:t>
            </a:r>
          </a:p>
          <a:p>
            <a:pPr lvl="1"/>
            <a:r>
              <a:rPr lang="en-US" dirty="0" smtClean="0"/>
              <a:t>The </a:t>
            </a:r>
            <a:r>
              <a:rPr lang="en-US" dirty="0"/>
              <a:t>blue whale is the largest animal to ever live on earth.</a:t>
            </a:r>
          </a:p>
          <a:p>
            <a:endParaRPr lang="en-US" dirty="0"/>
          </a:p>
          <a:p>
            <a:endParaRPr lang="en-US" dirty="0"/>
          </a:p>
        </p:txBody>
      </p:sp>
    </p:spTree>
    <p:extLst>
      <p:ext uri="{BB962C8B-B14F-4D97-AF65-F5344CB8AC3E}">
        <p14:creationId xmlns:p14="http://schemas.microsoft.com/office/powerpoint/2010/main" val="235813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7246"/>
          </a:xfrm>
        </p:spPr>
        <p:txBody>
          <a:bodyPr>
            <a:normAutofit fontScale="90000"/>
          </a:bodyPr>
          <a:lstStyle/>
          <a:p>
            <a:r>
              <a:rPr lang="en-US" dirty="0" smtClean="0"/>
              <a:t>Frogs: </a:t>
            </a:r>
            <a:r>
              <a:rPr lang="en-US" sz="3600" dirty="0" smtClean="0"/>
              <a:t>Bella Quintero</a:t>
            </a:r>
            <a:endParaRPr lang="en-US" sz="3600" dirty="0"/>
          </a:p>
        </p:txBody>
      </p:sp>
      <p:sp>
        <p:nvSpPr>
          <p:cNvPr id="3" name="Content Placeholder 2"/>
          <p:cNvSpPr>
            <a:spLocks noGrp="1"/>
          </p:cNvSpPr>
          <p:nvPr>
            <p:ph sz="half" idx="1"/>
          </p:nvPr>
        </p:nvSpPr>
        <p:spPr>
          <a:xfrm>
            <a:off x="838200" y="1110343"/>
            <a:ext cx="5181600" cy="5066620"/>
          </a:xfrm>
        </p:spPr>
        <p:txBody>
          <a:bodyPr>
            <a:normAutofit fontScale="70000" lnSpcReduction="20000"/>
          </a:bodyPr>
          <a:lstStyle/>
          <a:p>
            <a:r>
              <a:rPr lang="en-US" dirty="0"/>
              <a:t>A frog is described as any different tailless amphibians that are categorized into the order </a:t>
            </a:r>
            <a:r>
              <a:rPr lang="en-US" dirty="0" err="1"/>
              <a:t>Anura</a:t>
            </a:r>
            <a:r>
              <a:rPr lang="en-US" dirty="0"/>
              <a:t>. When used strictly, the term frog is limited to any member of the family </a:t>
            </a:r>
            <a:r>
              <a:rPr lang="en-US" dirty="0" err="1"/>
              <a:t>Ranidae</a:t>
            </a:r>
            <a:r>
              <a:rPr lang="en-US" dirty="0"/>
              <a:t>. More broadly, the term frog is used to distinguish smoothed-skinned anurans from rough-skinned anurans, which are referred to as toads.  On the evolutionary tree, Frogs are located in the </a:t>
            </a:r>
            <a:r>
              <a:rPr lang="en-US" dirty="0" err="1"/>
              <a:t>eukarya</a:t>
            </a:r>
            <a:r>
              <a:rPr lang="en-US" dirty="0"/>
              <a:t> section of the tree, on the animals branch, under the class </a:t>
            </a:r>
            <a:r>
              <a:rPr lang="en-US" dirty="0" err="1"/>
              <a:t>amphibia</a:t>
            </a:r>
            <a:r>
              <a:rPr lang="en-US" dirty="0"/>
              <a:t>. </a:t>
            </a:r>
            <a:endParaRPr lang="en-US" dirty="0" smtClean="0"/>
          </a:p>
          <a:p>
            <a:r>
              <a:rPr lang="en-US" dirty="0"/>
              <a:t>Some common characteristics of animals in the amphibian group is moist, scale-less skin, which can absorb water and oxygen, cold-bloodedness, and are found in habitats near marshes, ponds, or anywhere that has freshwater accessible. As of now, there are 4,810 species of frog in the world. An estimated 200 frog species have gone extinct as of 1970. </a:t>
            </a:r>
          </a:p>
        </p:txBody>
      </p:sp>
      <p:pic>
        <p:nvPicPr>
          <p:cNvPr id="2050" name="Picture 2" descr="https://lh3.googleusercontent.com/ndDHgikIfIlyBN9U0k5w62vCGHLrA-GU87VYpsAtrPTgGsK4bDL51HiCFM1MeH5JmsFPosmci0DhqjwbaYyE-ojJ-1JofENLUR8xY7BDONPB4mgiGoMDBDd3cVXIPABdbKwS1hO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16200000">
            <a:off x="7298192" y="1110003"/>
            <a:ext cx="3800475"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193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6829"/>
            <a:ext cx="10515600" cy="544285"/>
          </a:xfrm>
        </p:spPr>
        <p:txBody>
          <a:bodyPr>
            <a:normAutofit/>
          </a:bodyPr>
          <a:lstStyle/>
          <a:p>
            <a:r>
              <a:rPr lang="en-US" sz="3200" dirty="0" smtClean="0"/>
              <a:t>      American Bullfrog                        American </a:t>
            </a:r>
            <a:r>
              <a:rPr lang="en-US" sz="3200" dirty="0"/>
              <a:t>Green Tree Frog</a:t>
            </a:r>
          </a:p>
        </p:txBody>
      </p:sp>
      <p:sp>
        <p:nvSpPr>
          <p:cNvPr id="3" name="Content Placeholder 2"/>
          <p:cNvSpPr>
            <a:spLocks noGrp="1"/>
          </p:cNvSpPr>
          <p:nvPr>
            <p:ph sz="half" idx="1"/>
          </p:nvPr>
        </p:nvSpPr>
        <p:spPr>
          <a:xfrm>
            <a:off x="359229" y="751114"/>
            <a:ext cx="5660571" cy="5845629"/>
          </a:xfrm>
        </p:spPr>
        <p:txBody>
          <a:bodyPr>
            <a:normAutofit fontScale="55000" lnSpcReduction="20000"/>
          </a:bodyPr>
          <a:lstStyle/>
          <a:p>
            <a:r>
              <a:rPr lang="en-US" dirty="0" smtClean="0"/>
              <a:t>Classification: Eukaryote, Animalia, Chordata, Amphibia, </a:t>
            </a:r>
            <a:r>
              <a:rPr lang="en-US" dirty="0" err="1" smtClean="0"/>
              <a:t>Anura</a:t>
            </a:r>
            <a:r>
              <a:rPr lang="en-US" dirty="0" smtClean="0"/>
              <a:t>, </a:t>
            </a:r>
            <a:r>
              <a:rPr lang="en-US" dirty="0" err="1" smtClean="0"/>
              <a:t>Ranidae</a:t>
            </a:r>
            <a:r>
              <a:rPr lang="en-US" dirty="0" smtClean="0"/>
              <a:t>, </a:t>
            </a:r>
            <a:r>
              <a:rPr lang="en-US" i="1" dirty="0" smtClean="0"/>
              <a:t>L</a:t>
            </a:r>
            <a:r>
              <a:rPr lang="en-US" i="1" dirty="0"/>
              <a:t>. </a:t>
            </a:r>
            <a:r>
              <a:rPr lang="en-US" i="1" dirty="0" err="1" smtClean="0"/>
              <a:t>catesbeianu</a:t>
            </a:r>
            <a:endParaRPr lang="en-US" i="1" dirty="0" smtClean="0"/>
          </a:p>
          <a:p>
            <a:r>
              <a:rPr lang="en-US" dirty="0"/>
              <a:t>This species of frog is native to eastern north America. The </a:t>
            </a:r>
            <a:r>
              <a:rPr lang="en-US" dirty="0" err="1"/>
              <a:t>american</a:t>
            </a:r>
            <a:r>
              <a:rPr lang="en-US" dirty="0"/>
              <a:t> bullfrog’s habitat is usually near large, permanent bodies of water, but they can also reside in smaller creeks and streams. Occasionally, bullfrogs are found in urban areas near ditches or culverts. There is a wide variety of predators for bullfrogs and their eggs, depending on the area the bullfrog is inhabiting. This includes herons, such as great blue herons and great egrets, turtles, water snakes, raccoons, and belted kingfishers. American bullfrogs are also predators themselves, and often eat insects, smaller frogs, worms, tadpoles, aquatic eggs, and they will also not hesitate to eat their own kind. During their breeding season, which typically lasts two to three months, males occupy a three to six feet territory and produce mating calls in order to attract females. </a:t>
            </a:r>
            <a:endParaRPr lang="en-US" dirty="0" smtClean="0"/>
          </a:p>
          <a:p>
            <a:r>
              <a:rPr lang="en-US" dirty="0"/>
              <a:t>Interesting facts: </a:t>
            </a:r>
            <a:endParaRPr lang="en-US" dirty="0" smtClean="0"/>
          </a:p>
          <a:p>
            <a:pPr lvl="1"/>
            <a:r>
              <a:rPr lang="en-US" dirty="0" smtClean="0"/>
              <a:t>The </a:t>
            </a:r>
            <a:r>
              <a:rPr lang="en-US" dirty="0" err="1"/>
              <a:t>american</a:t>
            </a:r>
            <a:r>
              <a:rPr lang="en-US" dirty="0"/>
              <a:t> bullfrog is the largest species of frog native to the United states. It can reach 3.5 to 6 inches and can weigh up to 1.1 lbs. </a:t>
            </a:r>
            <a:endParaRPr lang="en-US" dirty="0" smtClean="0"/>
          </a:p>
          <a:p>
            <a:pPr lvl="1"/>
            <a:r>
              <a:rPr lang="en-US" dirty="0" smtClean="0"/>
              <a:t>This </a:t>
            </a:r>
            <a:r>
              <a:rPr lang="en-US" dirty="0"/>
              <a:t>species was named  bullfrog because the males mating call sounds similar to cows mooing. </a:t>
            </a:r>
            <a:endParaRPr lang="en-US" dirty="0" smtClean="0"/>
          </a:p>
          <a:p>
            <a:pPr lvl="1"/>
            <a:r>
              <a:rPr lang="en-US" dirty="0" smtClean="0"/>
              <a:t>This </a:t>
            </a:r>
            <a:r>
              <a:rPr lang="en-US" dirty="0"/>
              <a:t>mooing sound is very loud and can be heard over half a mile away. </a:t>
            </a:r>
            <a:endParaRPr lang="en-US" dirty="0" smtClean="0"/>
          </a:p>
          <a:p>
            <a:pPr lvl="1"/>
            <a:r>
              <a:rPr lang="en-US" dirty="0" smtClean="0"/>
              <a:t>Bullfrogs </a:t>
            </a:r>
            <a:r>
              <a:rPr lang="en-US" dirty="0"/>
              <a:t>are most active during night, meaning they are nocturnal. </a:t>
            </a:r>
            <a:endParaRPr lang="en-US" dirty="0" smtClean="0"/>
          </a:p>
          <a:p>
            <a:pPr lvl="1"/>
            <a:r>
              <a:rPr lang="en-US" dirty="0" smtClean="0"/>
              <a:t>An </a:t>
            </a:r>
            <a:r>
              <a:rPr lang="en-US" dirty="0" err="1"/>
              <a:t>american</a:t>
            </a:r>
            <a:r>
              <a:rPr lang="en-US" dirty="0"/>
              <a:t> bullfrog can live for up to 10 years in the wild, and up to 16 years in captivity. </a:t>
            </a:r>
          </a:p>
          <a:p>
            <a:endParaRPr lang="en-US" dirty="0"/>
          </a:p>
        </p:txBody>
      </p:sp>
      <p:sp>
        <p:nvSpPr>
          <p:cNvPr id="4" name="Content Placeholder 3"/>
          <p:cNvSpPr>
            <a:spLocks noGrp="1"/>
          </p:cNvSpPr>
          <p:nvPr>
            <p:ph sz="half" idx="2"/>
          </p:nvPr>
        </p:nvSpPr>
        <p:spPr>
          <a:xfrm>
            <a:off x="6172200" y="751114"/>
            <a:ext cx="5573486" cy="5845629"/>
          </a:xfrm>
        </p:spPr>
        <p:txBody>
          <a:bodyPr>
            <a:normAutofit fontScale="55000" lnSpcReduction="20000"/>
          </a:bodyPr>
          <a:lstStyle/>
          <a:p>
            <a:r>
              <a:rPr lang="en-US" dirty="0" smtClean="0"/>
              <a:t>Classification: Eukaryote, Animalia, Chordata, Amphibia, </a:t>
            </a:r>
            <a:r>
              <a:rPr lang="en-US" dirty="0" err="1" smtClean="0"/>
              <a:t>Anura</a:t>
            </a:r>
            <a:r>
              <a:rPr lang="en-US" dirty="0" smtClean="0"/>
              <a:t>, </a:t>
            </a:r>
            <a:r>
              <a:rPr lang="en-US" dirty="0" err="1" smtClean="0"/>
              <a:t>Hylidae</a:t>
            </a:r>
            <a:r>
              <a:rPr lang="en-US" dirty="0" smtClean="0"/>
              <a:t>, </a:t>
            </a:r>
            <a:r>
              <a:rPr lang="en-US" i="1" dirty="0" smtClean="0"/>
              <a:t>D</a:t>
            </a:r>
            <a:r>
              <a:rPr lang="en-US" i="1" dirty="0"/>
              <a:t>. </a:t>
            </a:r>
            <a:r>
              <a:rPr lang="en-US" i="1" dirty="0" err="1"/>
              <a:t>cinereus</a:t>
            </a:r>
            <a:endParaRPr lang="en-US" dirty="0"/>
          </a:p>
          <a:p>
            <a:r>
              <a:rPr lang="en-US" dirty="0"/>
              <a:t>This species is native to central and southeastern United states, and, like the </a:t>
            </a:r>
            <a:r>
              <a:rPr lang="en-US" dirty="0" err="1"/>
              <a:t>american</a:t>
            </a:r>
            <a:r>
              <a:rPr lang="en-US" dirty="0"/>
              <a:t> bullfrog, the </a:t>
            </a:r>
            <a:r>
              <a:rPr lang="en-US" dirty="0" err="1"/>
              <a:t>american</a:t>
            </a:r>
            <a:r>
              <a:rPr lang="en-US" dirty="0"/>
              <a:t> green tree frog’s habitat is always near a body of freshwater. The </a:t>
            </a:r>
            <a:r>
              <a:rPr lang="en-US" dirty="0" err="1"/>
              <a:t>american</a:t>
            </a:r>
            <a:r>
              <a:rPr lang="en-US" dirty="0"/>
              <a:t> green tree frog prefers habitats with grasses, cattails, and aquatic plants, but can often be found in backyard swimming pools. Also similar to the </a:t>
            </a:r>
            <a:r>
              <a:rPr lang="en-US" dirty="0" err="1"/>
              <a:t>american</a:t>
            </a:r>
            <a:r>
              <a:rPr lang="en-US" dirty="0"/>
              <a:t> bullfrog, there is a wide variety of predators for </a:t>
            </a:r>
            <a:r>
              <a:rPr lang="en-US" dirty="0" err="1"/>
              <a:t>american</a:t>
            </a:r>
            <a:r>
              <a:rPr lang="en-US" dirty="0"/>
              <a:t> green tree frogs. This includes snakes, birds, large fish, and certain species of toads. American green tree frogs are insectivores, and their diet mostly consists of flies, mosquitoes, and crickets. This species breeds once per year during the summer. Just like the </a:t>
            </a:r>
            <a:r>
              <a:rPr lang="en-US" dirty="0" err="1"/>
              <a:t>american</a:t>
            </a:r>
            <a:r>
              <a:rPr lang="en-US" dirty="0"/>
              <a:t> bullfrog, males will produce a mating call to attract females attention, and males will mate with as many females as possible. However, unlike the </a:t>
            </a:r>
            <a:r>
              <a:rPr lang="en-US" dirty="0" err="1"/>
              <a:t>american</a:t>
            </a:r>
            <a:r>
              <a:rPr lang="en-US" dirty="0"/>
              <a:t> bullfrog, </a:t>
            </a:r>
            <a:r>
              <a:rPr lang="en-US" dirty="0" err="1"/>
              <a:t>american</a:t>
            </a:r>
            <a:r>
              <a:rPr lang="en-US" dirty="0"/>
              <a:t> green tree frogs do not occupy any sort of territory. Breeding is heavily influenced by day length, temperature, and precipitation. The frogs generally breed following rainfall, and males call more frequently as temperature and day length increase. </a:t>
            </a:r>
          </a:p>
          <a:p>
            <a:r>
              <a:rPr lang="en-US" dirty="0"/>
              <a:t>Interesting </a:t>
            </a:r>
            <a:r>
              <a:rPr lang="en-US" dirty="0" smtClean="0"/>
              <a:t>Facts</a:t>
            </a:r>
          </a:p>
          <a:p>
            <a:pPr lvl="1"/>
            <a:r>
              <a:rPr lang="en-US" dirty="0" smtClean="0"/>
              <a:t>The </a:t>
            </a:r>
            <a:r>
              <a:rPr lang="en-US" dirty="0" err="1"/>
              <a:t>american</a:t>
            </a:r>
            <a:r>
              <a:rPr lang="en-US" dirty="0"/>
              <a:t> green tree frog is the state amphibian of both Louisiana and Georgia. </a:t>
            </a:r>
            <a:endParaRPr lang="en-US" dirty="0" smtClean="0"/>
          </a:p>
          <a:p>
            <a:pPr lvl="1"/>
            <a:r>
              <a:rPr lang="en-US" dirty="0" smtClean="0"/>
              <a:t>The </a:t>
            </a:r>
            <a:r>
              <a:rPr lang="en-US" dirty="0" err="1"/>
              <a:t>american</a:t>
            </a:r>
            <a:r>
              <a:rPr lang="en-US" dirty="0"/>
              <a:t> green tree frog is listed in the IUCN data as a species of least concern, but this particular species of frog is what's known as an “indicator species”, meaning that any changes in the abundance of frogs could suggest habitat degradation. </a:t>
            </a:r>
            <a:endParaRPr lang="en-US" dirty="0" smtClean="0"/>
          </a:p>
          <a:p>
            <a:pPr lvl="1"/>
            <a:r>
              <a:rPr lang="en-US" dirty="0" smtClean="0"/>
              <a:t>Studies </a:t>
            </a:r>
            <a:r>
              <a:rPr lang="en-US" dirty="0"/>
              <a:t>show that frogs do not choose their prey by size, but by how active the insect is, meaning the most active insects will be eaten. </a:t>
            </a:r>
            <a:endParaRPr lang="en-US" dirty="0" smtClean="0"/>
          </a:p>
          <a:p>
            <a:pPr lvl="1"/>
            <a:r>
              <a:rPr lang="en-US" dirty="0" smtClean="0"/>
              <a:t>This </a:t>
            </a:r>
            <a:r>
              <a:rPr lang="en-US" dirty="0"/>
              <a:t>species of frog is medium-sized and can grow up to six centimeters long. </a:t>
            </a:r>
            <a:br>
              <a:rPr lang="en-US" dirty="0"/>
            </a:br>
            <a:r>
              <a:rPr lang="en-US" dirty="0"/>
              <a:t/>
            </a:r>
            <a:br>
              <a:rPr lang="en-US" dirty="0"/>
            </a:br>
            <a:endParaRPr lang="en-US" dirty="0"/>
          </a:p>
        </p:txBody>
      </p:sp>
    </p:spTree>
    <p:extLst>
      <p:ext uri="{BB962C8B-B14F-4D97-AF65-F5344CB8AC3E}">
        <p14:creationId xmlns:p14="http://schemas.microsoft.com/office/powerpoint/2010/main" val="1631657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5732"/>
          </a:xfrm>
        </p:spPr>
        <p:txBody>
          <a:bodyPr>
            <a:normAutofit fontScale="90000"/>
          </a:bodyPr>
          <a:lstStyle/>
          <a:p>
            <a:r>
              <a:rPr lang="en-US" dirty="0" smtClean="0"/>
              <a:t>                        </a:t>
            </a:r>
            <a:r>
              <a:rPr lang="en-US" u="sng" dirty="0" smtClean="0"/>
              <a:t>Table of Contents</a:t>
            </a:r>
            <a:endParaRPr lang="en-US" u="sng" dirty="0"/>
          </a:p>
        </p:txBody>
      </p:sp>
      <p:sp>
        <p:nvSpPr>
          <p:cNvPr id="3" name="Content Placeholder 2"/>
          <p:cNvSpPr>
            <a:spLocks noGrp="1"/>
          </p:cNvSpPr>
          <p:nvPr>
            <p:ph idx="1"/>
          </p:nvPr>
        </p:nvSpPr>
        <p:spPr>
          <a:xfrm>
            <a:off x="838200" y="870858"/>
            <a:ext cx="10515600" cy="530610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3.  Dolphins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6.  Foxes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8.  Lemurs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11. Big Cats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14. Bears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16. Whales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18. Frogs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20. Sharks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23. Octopus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26. Snakes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28. Penguins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65458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5475"/>
          </a:xfrm>
        </p:spPr>
        <p:txBody>
          <a:bodyPr>
            <a:normAutofit fontScale="90000"/>
          </a:bodyPr>
          <a:lstStyle/>
          <a:p>
            <a:r>
              <a:rPr lang="en-US" dirty="0" smtClean="0"/>
              <a:t>Sharks: </a:t>
            </a:r>
            <a:r>
              <a:rPr lang="en-US" sz="3600" dirty="0" smtClean="0"/>
              <a:t>Caleb Moon</a:t>
            </a:r>
            <a:endParaRPr lang="en-US" sz="3600" dirty="0"/>
          </a:p>
        </p:txBody>
      </p:sp>
      <p:sp>
        <p:nvSpPr>
          <p:cNvPr id="5" name="Content Placeholder 4"/>
          <p:cNvSpPr>
            <a:spLocks noGrp="1"/>
          </p:cNvSpPr>
          <p:nvPr>
            <p:ph sz="half" idx="2"/>
          </p:nvPr>
        </p:nvSpPr>
        <p:spPr>
          <a:xfrm>
            <a:off x="6172200" y="163286"/>
            <a:ext cx="5181600" cy="6013677"/>
          </a:xfrm>
        </p:spPr>
        <p:txBody>
          <a:bodyPr>
            <a:normAutofit fontScale="55000" lnSpcReduction="20000"/>
          </a:bodyPr>
          <a:lstStyle/>
          <a:p>
            <a:r>
              <a:rPr lang="en-US" dirty="0"/>
              <a:t>Common Characteristics: </a:t>
            </a:r>
            <a:endParaRPr lang="en-US" dirty="0" smtClean="0"/>
          </a:p>
          <a:p>
            <a:pPr lvl="1"/>
            <a:r>
              <a:rPr lang="en-US" dirty="0" smtClean="0"/>
              <a:t>Fins </a:t>
            </a:r>
            <a:r>
              <a:rPr lang="en-US" dirty="0"/>
              <a:t>- generate a lift to keep the shark buoyant and keeps the shark stable as it </a:t>
            </a:r>
            <a:r>
              <a:rPr lang="en-US" dirty="0" smtClean="0"/>
              <a:t>swims</a:t>
            </a:r>
          </a:p>
          <a:p>
            <a:pPr lvl="1"/>
            <a:r>
              <a:rPr lang="en-US" dirty="0" smtClean="0"/>
              <a:t>Gills </a:t>
            </a:r>
            <a:r>
              <a:rPr lang="en-US" dirty="0"/>
              <a:t>- as sharks swim, water is driven through their mouth and out their gills and the oxygen in the water is absorbed by tiny blood vessels. This process is called “ram-ventilation”. Other sharks can oxygenate without swimming through a process called “buccal pumping”. Fish have bony plates covering their gills called the operculum and it is used to breathe without swimming forward. The fish open their mouths and close the operculum, sucking water in, and then close their mouths and open the operculum, running water through their gills. Since sharks do not have bone and are cartilaginous, their gills are exposed but some shark species can still use modified buccal pumping to breathe without swimming. </a:t>
            </a:r>
            <a:endParaRPr lang="en-US" dirty="0" smtClean="0"/>
          </a:p>
          <a:p>
            <a:pPr lvl="1"/>
            <a:r>
              <a:rPr lang="en-US" dirty="0" smtClean="0"/>
              <a:t>Spiracle </a:t>
            </a:r>
            <a:r>
              <a:rPr lang="en-US" dirty="0"/>
              <a:t>- some species of sharks use spiracles, valves behind their eye, to draw water into their bodies and through their gills to breathe while </a:t>
            </a:r>
            <a:r>
              <a:rPr lang="en-US" dirty="0" smtClean="0"/>
              <a:t>stationary</a:t>
            </a:r>
          </a:p>
          <a:p>
            <a:pPr lvl="1"/>
            <a:r>
              <a:rPr lang="en-US" dirty="0" smtClean="0"/>
              <a:t>Teeth </a:t>
            </a:r>
            <a:r>
              <a:rPr lang="en-US" dirty="0"/>
              <a:t>- teeth made of enamel that vary greatly depending on the species and the feeding habits of the </a:t>
            </a:r>
            <a:r>
              <a:rPr lang="en-US" dirty="0" smtClean="0"/>
              <a:t>species.</a:t>
            </a:r>
          </a:p>
          <a:p>
            <a:pPr lvl="1"/>
            <a:r>
              <a:rPr lang="en-US" dirty="0" smtClean="0"/>
              <a:t>Skin </a:t>
            </a:r>
            <a:r>
              <a:rPr lang="en-US" dirty="0"/>
              <a:t>- shark skin is made of millions of tiny teeth called dermal </a:t>
            </a:r>
            <a:r>
              <a:rPr lang="en-US" dirty="0" err="1"/>
              <a:t>denticles</a:t>
            </a:r>
            <a:r>
              <a:rPr lang="en-US" dirty="0"/>
              <a:t>. These teeth point backwards and reduce drag of the shark, making them very </a:t>
            </a:r>
            <a:r>
              <a:rPr lang="en-US" dirty="0" err="1"/>
              <a:t>hydrodynamically</a:t>
            </a:r>
            <a:r>
              <a:rPr lang="en-US" dirty="0"/>
              <a:t> efficient. </a:t>
            </a:r>
            <a:endParaRPr lang="en-US" dirty="0" smtClean="0"/>
          </a:p>
          <a:p>
            <a:pPr lvl="1"/>
            <a:r>
              <a:rPr lang="en-US" dirty="0" smtClean="0"/>
              <a:t>Liver </a:t>
            </a:r>
            <a:r>
              <a:rPr lang="en-US" dirty="0"/>
              <a:t>- a shark's liver is about 25% of its body weight (compared to mammals’ 5% of body weight) and is quite large and stores low density oils to keep the shark </a:t>
            </a:r>
            <a:r>
              <a:rPr lang="en-US" dirty="0" smtClean="0"/>
              <a:t>light</a:t>
            </a:r>
          </a:p>
          <a:p>
            <a:pPr lvl="1"/>
            <a:r>
              <a:rPr lang="en-US" dirty="0" smtClean="0"/>
              <a:t>Skeleton </a:t>
            </a:r>
            <a:r>
              <a:rPr lang="en-US" dirty="0"/>
              <a:t>- the shark's skeleton is made of cartilage and not bone to keep the shark light and </a:t>
            </a:r>
            <a:r>
              <a:rPr lang="en-US" dirty="0" smtClean="0"/>
              <a:t>buoyant</a:t>
            </a:r>
          </a:p>
          <a:p>
            <a:pPr lvl="1"/>
            <a:r>
              <a:rPr lang="en-US" dirty="0" smtClean="0"/>
              <a:t>Muscles- </a:t>
            </a:r>
            <a:r>
              <a:rPr lang="en-US" dirty="0"/>
              <a:t>sharks have 2 types of muscle: red and white. Red works by breaking down fats and helps the shark swim for long periods of time. White works by breaking down sugars (glycogen) and enabling sharks to make short and fast sprints to chase prey or flee from danger. Sharks have long bundles of muscle fiber that run from the tops of their heads to their tails. Sharks swim by slowly gaining speed through a series of small muscle contractions and the stiffen their entire body to glide through the water once they gain enough </a:t>
            </a:r>
            <a:r>
              <a:rPr lang="en-US" dirty="0" smtClean="0"/>
              <a:t>momentum</a:t>
            </a:r>
            <a:r>
              <a:rPr lang="en-US" dirty="0"/>
              <a:t/>
            </a:r>
            <a:br>
              <a:rPr lang="en-US" dirty="0"/>
            </a:br>
            <a:endParaRPr lang="en-US" dirty="0"/>
          </a:p>
        </p:txBody>
      </p:sp>
      <p:pic>
        <p:nvPicPr>
          <p:cNvPr id="3076" name="Picture 4" descr="https://lh6.googleusercontent.com/EPX5ijtn9tK4gpEIJA5JrMsaxKfHfZhnbH8ArpjTC064TgsE8Z8NTWHipdxu-6St6fR5kUtkDzkq7N4UckwpOKLWerOqjX_ErfViR4FWClN1P3uBXwlf1VFEEX3SySC9Ls66n1Cn"/>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13446" y="1447800"/>
            <a:ext cx="5983509" cy="374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274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77132"/>
          </a:xfrm>
        </p:spPr>
        <p:txBody>
          <a:bodyPr>
            <a:normAutofit fontScale="90000"/>
          </a:bodyPr>
          <a:lstStyle/>
          <a:p>
            <a:endParaRPr lang="en-US"/>
          </a:p>
        </p:txBody>
      </p:sp>
      <p:sp>
        <p:nvSpPr>
          <p:cNvPr id="3" name="Content Placeholder 2"/>
          <p:cNvSpPr>
            <a:spLocks noGrp="1"/>
          </p:cNvSpPr>
          <p:nvPr>
            <p:ph sz="half" idx="1"/>
          </p:nvPr>
        </p:nvSpPr>
        <p:spPr/>
        <p:txBody>
          <a:bodyPr/>
          <a:lstStyle/>
          <a:p>
            <a:r>
              <a:rPr lang="en-US" dirty="0" smtClean="0"/>
              <a:t>440 </a:t>
            </a:r>
            <a:r>
              <a:rPr lang="en-US" dirty="0"/>
              <a:t>different shark species</a:t>
            </a:r>
          </a:p>
        </p:txBody>
      </p:sp>
      <p:pic>
        <p:nvPicPr>
          <p:cNvPr id="4098" name="Picture 2" descr="https://lh6.googleusercontent.com/rv6ytYxRXSdWYNOcSpHnGT3OSf3Cb_izlfmtqak4N_6sIrmixrKU4rQuXKXMpjB9d46VEfchX6fY6_9t629cy3ipLDQKu4u4ISUx6AQO-oaQCXk8Af-f5bmf-NQi__eF_1x2eDg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16200000">
            <a:off x="5813027" y="1225043"/>
            <a:ext cx="6094073" cy="4374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407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6361"/>
          </a:xfrm>
        </p:spPr>
        <p:txBody>
          <a:bodyPr>
            <a:normAutofit/>
          </a:bodyPr>
          <a:lstStyle/>
          <a:p>
            <a:r>
              <a:rPr lang="en-US" sz="3200" dirty="0" smtClean="0"/>
              <a:t>      Common Thresher                          </a:t>
            </a:r>
            <a:r>
              <a:rPr lang="en-US" sz="3200" dirty="0"/>
              <a:t>Greenland Shark</a:t>
            </a:r>
          </a:p>
        </p:txBody>
      </p:sp>
      <p:sp>
        <p:nvSpPr>
          <p:cNvPr id="3" name="Content Placeholder 2"/>
          <p:cNvSpPr>
            <a:spLocks noGrp="1"/>
          </p:cNvSpPr>
          <p:nvPr>
            <p:ph sz="half" idx="1"/>
          </p:nvPr>
        </p:nvSpPr>
        <p:spPr>
          <a:xfrm>
            <a:off x="838200" y="1099457"/>
            <a:ext cx="5181600" cy="5077506"/>
          </a:xfrm>
        </p:spPr>
        <p:txBody>
          <a:bodyPr>
            <a:normAutofit fontScale="55000" lnSpcReduction="20000"/>
          </a:bodyPr>
          <a:lstStyle/>
          <a:p>
            <a:pPr fontAlgn="base"/>
            <a:r>
              <a:rPr lang="en-US" dirty="0"/>
              <a:t>Eukarya Animalia Chordata </a:t>
            </a:r>
            <a:r>
              <a:rPr lang="en-US" dirty="0" err="1"/>
              <a:t>Chondrichthyes</a:t>
            </a:r>
            <a:r>
              <a:rPr lang="en-US" dirty="0"/>
              <a:t> </a:t>
            </a:r>
            <a:r>
              <a:rPr lang="en-US" dirty="0" err="1"/>
              <a:t>Lamniformes</a:t>
            </a:r>
            <a:r>
              <a:rPr lang="en-US" dirty="0"/>
              <a:t> </a:t>
            </a:r>
            <a:r>
              <a:rPr lang="en-US" dirty="0" err="1"/>
              <a:t>Alopiidae</a:t>
            </a:r>
            <a:r>
              <a:rPr lang="en-US" dirty="0"/>
              <a:t> </a:t>
            </a:r>
            <a:r>
              <a:rPr lang="en-US" i="1" dirty="0" err="1"/>
              <a:t>Alopias</a:t>
            </a:r>
            <a:r>
              <a:rPr lang="en-US" i="1" dirty="0"/>
              <a:t> </a:t>
            </a:r>
            <a:r>
              <a:rPr lang="en-US" i="1" dirty="0" err="1"/>
              <a:t>vulpinus</a:t>
            </a:r>
            <a:endParaRPr lang="en-US" dirty="0"/>
          </a:p>
          <a:p>
            <a:pPr fontAlgn="base"/>
            <a:r>
              <a:rPr lang="en-US" dirty="0"/>
              <a:t>Migratory, lives in tropical and cold-temperate waters worldwide. Usually stays within 30 km of the coast and about 40 m below the waters surface. Prefer temperatures of about 16-21 degrees C</a:t>
            </a:r>
          </a:p>
          <a:p>
            <a:pPr fontAlgn="base"/>
            <a:r>
              <a:rPr lang="en-US" dirty="0"/>
              <a:t>No known natural predators. Juvenile sharks can fall prey to larger sharks.</a:t>
            </a:r>
          </a:p>
          <a:p>
            <a:pPr fontAlgn="base"/>
            <a:r>
              <a:rPr lang="en-US" dirty="0"/>
              <a:t>Feed mostly on bony fish. Small schooling forage fish (Mackerel, Bluefish, Herring, Needlefish, </a:t>
            </a:r>
            <a:r>
              <a:rPr lang="en-US" dirty="0" err="1"/>
              <a:t>Lanternfish</a:t>
            </a:r>
            <a:r>
              <a:rPr lang="en-US" dirty="0"/>
              <a:t>)</a:t>
            </a:r>
          </a:p>
          <a:p>
            <a:pPr fontAlgn="base"/>
            <a:r>
              <a:rPr lang="en-US" dirty="0"/>
              <a:t>The common thresher has an </a:t>
            </a:r>
            <a:r>
              <a:rPr lang="en-US" dirty="0" err="1"/>
              <a:t>aplacental</a:t>
            </a:r>
            <a:r>
              <a:rPr lang="en-US" dirty="0"/>
              <a:t> viviparous mode of reproduction, with </a:t>
            </a:r>
            <a:r>
              <a:rPr lang="en-US" dirty="0" err="1"/>
              <a:t>oophagous</a:t>
            </a:r>
            <a:r>
              <a:rPr lang="en-US" dirty="0"/>
              <a:t> embryos that feed on undeveloped eggs ovulated by their mother. Females typically give birth to four pups at a time, following a gestation period of nine months.</a:t>
            </a:r>
          </a:p>
          <a:p>
            <a:pPr fontAlgn="base"/>
            <a:r>
              <a:rPr lang="en-US" dirty="0"/>
              <a:t>The thresher shark uses its long upper lobe of their caudal fin to stun and incapacitate their prey</a:t>
            </a:r>
          </a:p>
          <a:p>
            <a:endParaRPr lang="en-US" dirty="0"/>
          </a:p>
        </p:txBody>
      </p:sp>
      <p:sp>
        <p:nvSpPr>
          <p:cNvPr id="4" name="Content Placeholder 3"/>
          <p:cNvSpPr>
            <a:spLocks noGrp="1"/>
          </p:cNvSpPr>
          <p:nvPr>
            <p:ph sz="half" idx="2"/>
          </p:nvPr>
        </p:nvSpPr>
        <p:spPr>
          <a:xfrm>
            <a:off x="6172200" y="1099457"/>
            <a:ext cx="5181600" cy="5077506"/>
          </a:xfrm>
        </p:spPr>
        <p:txBody>
          <a:bodyPr>
            <a:normAutofit fontScale="55000" lnSpcReduction="20000"/>
          </a:bodyPr>
          <a:lstStyle/>
          <a:p>
            <a:pPr fontAlgn="base"/>
            <a:r>
              <a:rPr lang="en-US" dirty="0"/>
              <a:t>Eukarya Animalia Chordata </a:t>
            </a:r>
            <a:r>
              <a:rPr lang="en-US" dirty="0" err="1"/>
              <a:t>Chondrichthyes</a:t>
            </a:r>
            <a:r>
              <a:rPr lang="en-US" dirty="0"/>
              <a:t> </a:t>
            </a:r>
            <a:r>
              <a:rPr lang="en-US" dirty="0" err="1"/>
              <a:t>Squaliformes</a:t>
            </a:r>
            <a:r>
              <a:rPr lang="en-US" dirty="0"/>
              <a:t> </a:t>
            </a:r>
            <a:r>
              <a:rPr lang="en-US" dirty="0" err="1"/>
              <a:t>Somniosidae</a:t>
            </a:r>
            <a:r>
              <a:rPr lang="en-US" dirty="0"/>
              <a:t> </a:t>
            </a:r>
            <a:r>
              <a:rPr lang="en-US" i="1" dirty="0" err="1"/>
              <a:t>Somniosus</a:t>
            </a:r>
            <a:r>
              <a:rPr lang="en-US" i="1" dirty="0"/>
              <a:t> microcephalus</a:t>
            </a:r>
            <a:endParaRPr lang="en-US" dirty="0"/>
          </a:p>
          <a:p>
            <a:pPr fontAlgn="base"/>
            <a:r>
              <a:rPr lang="en-US" dirty="0"/>
              <a:t>As an ectotherm living in a just-above-freezing environment (-2 to 7 degrees </a:t>
            </a:r>
            <a:r>
              <a:rPr lang="en-US" dirty="0" err="1"/>
              <a:t>celsius</a:t>
            </a:r>
            <a:r>
              <a:rPr lang="en-US" dirty="0"/>
              <a:t>), the Greenland shark has the lowest swim speed and tail-beat frequency for its size across all fish species, which most likely correlates with its very slow metabolism and extreme longevity. The Greenland shark is an ectotherm that lives in just above freezing environment. They migrate annually depending on depth and temperature and have been observed at depths of 2200 meters in the arctic and northern </a:t>
            </a:r>
            <a:r>
              <a:rPr lang="en-US" dirty="0" err="1"/>
              <a:t>atlantic</a:t>
            </a:r>
            <a:r>
              <a:rPr lang="en-US" dirty="0"/>
              <a:t> waters. </a:t>
            </a:r>
          </a:p>
          <a:p>
            <a:pPr fontAlgn="base"/>
            <a:r>
              <a:rPr lang="en-US" dirty="0"/>
              <a:t>No known natural predators </a:t>
            </a:r>
          </a:p>
          <a:p>
            <a:pPr fontAlgn="base"/>
            <a:r>
              <a:rPr lang="en-US" dirty="0"/>
              <a:t>Greenland sharks feed on fish,  skates, eels, seals, small crustaceans, jellyfish, sea urchins, crabs, squids and other sharks. They also eat carrion, the flesh of dead whales and have been known to feed on reindeer and caribou that stand close to open holes in the ice</a:t>
            </a:r>
          </a:p>
          <a:p>
            <a:pPr fontAlgn="base"/>
            <a:r>
              <a:rPr lang="en-US" dirty="0"/>
              <a:t>Greenland sharks reproduce through internal fertilization and give live birth. Though they give live birth, Greenland sharks do not connect to their young through a placenta. Instead, the embryos survive off of yolk sacs attached to each individual.</a:t>
            </a:r>
          </a:p>
          <a:p>
            <a:pPr fontAlgn="base"/>
            <a:r>
              <a:rPr lang="en-US" dirty="0"/>
              <a:t>The Greenland shark can grow up to 24 feet (7.3 m) and 2200 pounds (1000 kg), and is one of the largest sharks in the ocean. Due to their slow metabolism and growth rate, Greenland Sharks have estimated lifespans of about 500 years.</a:t>
            </a:r>
          </a:p>
          <a:p>
            <a:endParaRPr lang="en-US" dirty="0"/>
          </a:p>
        </p:txBody>
      </p:sp>
    </p:spTree>
    <p:extLst>
      <p:ext uri="{BB962C8B-B14F-4D97-AF65-F5344CB8AC3E}">
        <p14:creationId xmlns:p14="http://schemas.microsoft.com/office/powerpoint/2010/main" val="2032176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25475"/>
          </a:xfrm>
        </p:spPr>
        <p:txBody>
          <a:bodyPr>
            <a:normAutofit fontScale="90000"/>
          </a:bodyPr>
          <a:lstStyle/>
          <a:p>
            <a:r>
              <a:rPr lang="en-US" dirty="0" smtClean="0"/>
              <a:t>Octopus: </a:t>
            </a:r>
            <a:r>
              <a:rPr lang="en-US" sz="3600" dirty="0" smtClean="0"/>
              <a:t>Amanda Taylor</a:t>
            </a:r>
            <a:endParaRPr lang="en-US" sz="3600" dirty="0"/>
          </a:p>
        </p:txBody>
      </p:sp>
      <p:sp>
        <p:nvSpPr>
          <p:cNvPr id="3" name="Content Placeholder 2"/>
          <p:cNvSpPr>
            <a:spLocks noGrp="1"/>
          </p:cNvSpPr>
          <p:nvPr>
            <p:ph sz="half" idx="1"/>
          </p:nvPr>
        </p:nvSpPr>
        <p:spPr>
          <a:xfrm>
            <a:off x="838200" y="1099456"/>
            <a:ext cx="5181600" cy="5519057"/>
          </a:xfrm>
        </p:spPr>
        <p:txBody>
          <a:bodyPr>
            <a:normAutofit fontScale="55000" lnSpcReduction="20000"/>
          </a:bodyPr>
          <a:lstStyle/>
          <a:p>
            <a:r>
              <a:rPr lang="en-US" b="1" dirty="0"/>
              <a:t>Common characteristics of animal </a:t>
            </a:r>
            <a:r>
              <a:rPr lang="en-US" b="1" dirty="0" smtClean="0"/>
              <a:t>group</a:t>
            </a:r>
            <a:endParaRPr lang="en-US" dirty="0" smtClean="0"/>
          </a:p>
          <a:p>
            <a:pPr lvl="1"/>
            <a:r>
              <a:rPr lang="en-US" dirty="0" smtClean="0"/>
              <a:t>The </a:t>
            </a:r>
            <a:r>
              <a:rPr lang="en-US" dirty="0"/>
              <a:t>octopus is a bilaterally symmetric creature with two eyes at the sides of its bulbous head (called the mantle) and eight arms with suction cups. Because the suction cups are on the whole length of each appendage, they are called arms rather than tentacles. Each suction cup has chemoreceptors that allow the octopus to taste everything it touches with its arms. These arms also have two thirds of an octopus’s neurons, allowing each to perform a variety of complex reflex actions independently from the brain (found in the mantle). The brain-to-body mass ratio itself is the highest among all invertebrates, and is even higher than that of many vertebrates. As a result, the octopus is incredibly intelligent. </a:t>
            </a:r>
            <a:endParaRPr lang="en-US" dirty="0" smtClean="0"/>
          </a:p>
          <a:p>
            <a:pPr lvl="1"/>
            <a:r>
              <a:rPr lang="en-US" dirty="0" smtClean="0"/>
              <a:t>While </a:t>
            </a:r>
            <a:r>
              <a:rPr lang="en-US" dirty="0"/>
              <a:t>it varies from species to species, octopuses also have a great perception of color. A group of proteins called opsins in the skin can sense various wavelengths of light so that the octopus knows what to camouflage into given their surroundings. However, not all octopuses change color to blend in with their environment. The </a:t>
            </a:r>
            <a:r>
              <a:rPr lang="en-US" dirty="0" err="1"/>
              <a:t>chromatophores</a:t>
            </a:r>
            <a:r>
              <a:rPr lang="en-US" dirty="0"/>
              <a:t> - organs under the skin containing pigment sacs that change in visibility as small muscles pull on them - can also change an octopus’s color to scare away </a:t>
            </a:r>
            <a:r>
              <a:rPr lang="en-US" dirty="0" smtClean="0"/>
              <a:t>threats.</a:t>
            </a:r>
          </a:p>
          <a:p>
            <a:pPr lvl="1"/>
            <a:r>
              <a:rPr lang="en-US" dirty="0" smtClean="0"/>
              <a:t>The </a:t>
            </a:r>
            <a:r>
              <a:rPr lang="en-US" dirty="0"/>
              <a:t>two siphons below the eyes are for respiration and locomotion. Each siphon can expel a jet of water that pushes the octopus’s body through the water. They can also expel ink from their ink sac as a way of distracting predators as they escape. Because the octopus is an invertebrate, its soft body can squeeze through incredibly small spaces. The only hard part of its body is a sharp beak at the center of its eight arms used for the first steps of digestion. As carnivores, their meal generally consists of small fish and other </a:t>
            </a:r>
            <a:r>
              <a:rPr lang="en-US" dirty="0" err="1"/>
              <a:t>molluscs</a:t>
            </a:r>
            <a:r>
              <a:rPr lang="en-US" dirty="0"/>
              <a:t>, and they eat by enveloping their prey with their arms and pulling them into their beak. The octopus comes with three hearts: one that pumps blood through the body, and two that pump blood through the gills.</a:t>
            </a:r>
          </a:p>
          <a:p>
            <a:endParaRPr lang="en-US" dirty="0"/>
          </a:p>
        </p:txBody>
      </p:sp>
      <p:pic>
        <p:nvPicPr>
          <p:cNvPr id="1026" name="Picture 2" descr="https://lh5.googleusercontent.com/JiaVgPv55_xKerMjeSEhlrYBk5lzqP4wGH8n1i3a3h63B-nqias-MAbImBlW4zTOQhgYmT6cfVJ_KYCZfg0aoXXgu3MTMusa5UQh3sPKcOIzmHwtY6vpETuOoslLQHTBG_cQRcei9P2ujFb-vw"/>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293901"/>
            <a:ext cx="5181600" cy="4689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868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22704"/>
          </a:xfrm>
        </p:spPr>
        <p:txBody>
          <a:bodyPr>
            <a:normAutofit fontScale="90000"/>
          </a:bodyPr>
          <a:lstStyle/>
          <a:p>
            <a:endParaRPr lang="en-US"/>
          </a:p>
        </p:txBody>
      </p:sp>
      <p:sp>
        <p:nvSpPr>
          <p:cNvPr id="4" name="Content Placeholder 3"/>
          <p:cNvSpPr>
            <a:spLocks noGrp="1"/>
          </p:cNvSpPr>
          <p:nvPr>
            <p:ph sz="half" idx="2"/>
          </p:nvPr>
        </p:nvSpPr>
        <p:spPr>
          <a:xfrm>
            <a:off x="6172200" y="2677885"/>
            <a:ext cx="5181600" cy="3499077"/>
          </a:xfrm>
        </p:spPr>
        <p:txBody>
          <a:bodyPr/>
          <a:lstStyle/>
          <a:p>
            <a:r>
              <a:rPr lang="en-US" b="1" dirty="0"/>
              <a:t>Number of </a:t>
            </a:r>
            <a:r>
              <a:rPr lang="en-US" b="1" dirty="0" smtClean="0"/>
              <a:t>species</a:t>
            </a:r>
            <a:r>
              <a:rPr lang="en-US" dirty="0" smtClean="0"/>
              <a:t>: There </a:t>
            </a:r>
            <a:r>
              <a:rPr lang="en-US" dirty="0"/>
              <a:t>are roughly three hundred recognized species of octopus</a:t>
            </a:r>
            <a:r>
              <a:rPr lang="en-US" dirty="0" smtClean="0"/>
              <a:t>.</a:t>
            </a:r>
            <a:r>
              <a:rPr lang="en-US" dirty="0"/>
              <a:t/>
            </a:r>
            <a:br>
              <a:rPr lang="en-US" dirty="0"/>
            </a:br>
            <a:endParaRPr lang="en-US" dirty="0"/>
          </a:p>
        </p:txBody>
      </p:sp>
      <p:pic>
        <p:nvPicPr>
          <p:cNvPr id="2050" name="Picture 2" descr="https://lh3.googleusercontent.com/-e4hhuI-bTtV2uQQwyPpMw1ent9hrcQRrZL36-9RlYUCluzM8JhhD_E6Kl5c7j0Xr0EB2iSxBTNQtrLd6zfvqcA6XBJ0HZUskqMEO6a7AM0X3_kcEb8cjrKAf3-uzlSHuslrAUg0KRBTN4KuEA"/>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410735"/>
            <a:ext cx="5181600" cy="4215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640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57" y="152402"/>
            <a:ext cx="11440885" cy="402770"/>
          </a:xfrm>
        </p:spPr>
        <p:txBody>
          <a:bodyPr>
            <a:normAutofit fontScale="90000"/>
          </a:bodyPr>
          <a:lstStyle/>
          <a:p>
            <a:r>
              <a:rPr lang="en-US" sz="2400" b="1" dirty="0" smtClean="0"/>
              <a:t>      Greater </a:t>
            </a:r>
            <a:r>
              <a:rPr lang="en-US" sz="2400" b="1" dirty="0"/>
              <a:t>Blue-Ringed </a:t>
            </a:r>
            <a:r>
              <a:rPr lang="en-US" sz="2400" b="1" dirty="0" smtClean="0"/>
              <a:t>Octopus                                               Giant </a:t>
            </a:r>
            <a:r>
              <a:rPr lang="en-US" sz="2400" b="1" dirty="0"/>
              <a:t>Pacific Octopus</a:t>
            </a:r>
            <a:r>
              <a:rPr lang="en-US" sz="2400" b="1" dirty="0" smtClean="0"/>
              <a:t> </a:t>
            </a:r>
            <a:endParaRPr lang="en-US" sz="2400" dirty="0"/>
          </a:p>
        </p:txBody>
      </p:sp>
      <p:sp>
        <p:nvSpPr>
          <p:cNvPr id="3" name="Content Placeholder 2"/>
          <p:cNvSpPr>
            <a:spLocks noGrp="1"/>
          </p:cNvSpPr>
          <p:nvPr>
            <p:ph sz="half" idx="1"/>
          </p:nvPr>
        </p:nvSpPr>
        <p:spPr>
          <a:xfrm>
            <a:off x="174171" y="838200"/>
            <a:ext cx="5845629" cy="5834743"/>
          </a:xfrm>
        </p:spPr>
        <p:txBody>
          <a:bodyPr>
            <a:normAutofit fontScale="40000" lnSpcReduction="20000"/>
          </a:bodyPr>
          <a:lstStyle/>
          <a:p>
            <a:pPr fontAlgn="base"/>
            <a:r>
              <a:rPr lang="en-US" dirty="0"/>
              <a:t>Classification: Eukarya, </a:t>
            </a:r>
            <a:r>
              <a:rPr lang="en-US" dirty="0" err="1"/>
              <a:t>Animala</a:t>
            </a:r>
            <a:r>
              <a:rPr lang="en-US" dirty="0"/>
              <a:t>, Mollusca, </a:t>
            </a:r>
            <a:r>
              <a:rPr lang="en-US" dirty="0" err="1"/>
              <a:t>Cephalopoda</a:t>
            </a:r>
            <a:r>
              <a:rPr lang="en-US" dirty="0"/>
              <a:t>, </a:t>
            </a:r>
            <a:r>
              <a:rPr lang="en-US" dirty="0" err="1"/>
              <a:t>Octopoda</a:t>
            </a:r>
            <a:r>
              <a:rPr lang="en-US" dirty="0"/>
              <a:t>, </a:t>
            </a:r>
            <a:r>
              <a:rPr lang="en-US" dirty="0" err="1"/>
              <a:t>Octopodidae</a:t>
            </a:r>
            <a:r>
              <a:rPr lang="en-US" dirty="0"/>
              <a:t>, </a:t>
            </a:r>
            <a:r>
              <a:rPr lang="en-US" i="1" dirty="0" err="1"/>
              <a:t>Hapalochlaena</a:t>
            </a:r>
            <a:r>
              <a:rPr lang="en-US" i="1" dirty="0"/>
              <a:t>, </a:t>
            </a:r>
            <a:r>
              <a:rPr lang="en-US" i="1" dirty="0" err="1"/>
              <a:t>lunulata</a:t>
            </a:r>
            <a:endParaRPr lang="en-US" sz="1800" dirty="0"/>
          </a:p>
          <a:p>
            <a:pPr fontAlgn="base"/>
            <a:r>
              <a:rPr lang="en-US" dirty="0"/>
              <a:t>Habitat: </a:t>
            </a:r>
            <a:endParaRPr lang="en-US" sz="1800" dirty="0"/>
          </a:p>
          <a:p>
            <a:pPr lvl="1" fontAlgn="base"/>
            <a:r>
              <a:rPr lang="en-US" dirty="0"/>
              <a:t>Tropical and subtropical areas in the Indian and Pacific Ocean</a:t>
            </a:r>
            <a:endParaRPr lang="en-US" sz="1600" dirty="0"/>
          </a:p>
          <a:p>
            <a:pPr lvl="1" fontAlgn="base"/>
            <a:r>
              <a:rPr lang="en-US" dirty="0"/>
              <a:t>At the bottom of sandy/silty areas of coral reefs, </a:t>
            </a:r>
            <a:r>
              <a:rPr lang="en-US" dirty="0" err="1"/>
              <a:t>tidepools</a:t>
            </a:r>
            <a:r>
              <a:rPr lang="en-US" dirty="0"/>
              <a:t>, and algae clumps</a:t>
            </a:r>
            <a:endParaRPr lang="en-US" sz="1600" dirty="0"/>
          </a:p>
          <a:p>
            <a:pPr lvl="1" fontAlgn="base"/>
            <a:r>
              <a:rPr lang="en-US" dirty="0"/>
              <a:t>Shallow water (0-20 m)</a:t>
            </a:r>
            <a:endParaRPr lang="en-US" sz="1600" dirty="0"/>
          </a:p>
          <a:p>
            <a:pPr lvl="1" fontAlgn="base"/>
            <a:r>
              <a:rPr lang="en-US" dirty="0"/>
              <a:t>They can hide in rock crevices, empty seashells, and in trash like empty bottles</a:t>
            </a:r>
            <a:endParaRPr lang="en-US" sz="1600" dirty="0"/>
          </a:p>
          <a:p>
            <a:pPr fontAlgn="base"/>
            <a:r>
              <a:rPr lang="en-US" dirty="0"/>
              <a:t>Known </a:t>
            </a:r>
            <a:r>
              <a:rPr lang="en-US" dirty="0" smtClean="0"/>
              <a:t>predators:</a:t>
            </a:r>
            <a:r>
              <a:rPr lang="en-US" sz="1800" dirty="0"/>
              <a:t> </a:t>
            </a:r>
            <a:r>
              <a:rPr lang="en-US" dirty="0" smtClean="0"/>
              <a:t>Whales</a:t>
            </a:r>
            <a:r>
              <a:rPr lang="en-US" sz="1600" dirty="0" smtClean="0"/>
              <a:t>, </a:t>
            </a:r>
            <a:r>
              <a:rPr lang="en-US" dirty="0" smtClean="0"/>
              <a:t>Moray eels</a:t>
            </a:r>
            <a:r>
              <a:rPr lang="en-US" sz="1600" dirty="0" smtClean="0"/>
              <a:t>, </a:t>
            </a:r>
            <a:r>
              <a:rPr lang="en-US" dirty="0" smtClean="0"/>
              <a:t>Sea </a:t>
            </a:r>
            <a:r>
              <a:rPr lang="en-US" dirty="0"/>
              <a:t>birds</a:t>
            </a:r>
            <a:endParaRPr lang="en-US" sz="1600" dirty="0"/>
          </a:p>
          <a:p>
            <a:pPr fontAlgn="base"/>
            <a:r>
              <a:rPr lang="en-US" dirty="0" smtClean="0"/>
              <a:t>Diet:</a:t>
            </a:r>
            <a:r>
              <a:rPr lang="en-US" sz="1800" dirty="0"/>
              <a:t> </a:t>
            </a:r>
            <a:r>
              <a:rPr lang="en-US" dirty="0" smtClean="0"/>
              <a:t>Small crabs</a:t>
            </a:r>
            <a:r>
              <a:rPr lang="en-US" sz="1600" dirty="0" smtClean="0"/>
              <a:t>, </a:t>
            </a:r>
            <a:r>
              <a:rPr lang="en-US" dirty="0" smtClean="0"/>
              <a:t>Hermit crabs</a:t>
            </a:r>
            <a:r>
              <a:rPr lang="en-US" sz="1600" dirty="0" smtClean="0"/>
              <a:t>, </a:t>
            </a:r>
            <a:r>
              <a:rPr lang="en-US" dirty="0" smtClean="0"/>
              <a:t>Shrimp</a:t>
            </a:r>
            <a:r>
              <a:rPr lang="en-US" sz="1600" dirty="0" smtClean="0"/>
              <a:t>, </a:t>
            </a:r>
            <a:r>
              <a:rPr lang="en-US" dirty="0" smtClean="0"/>
              <a:t>Small </a:t>
            </a:r>
            <a:r>
              <a:rPr lang="en-US" dirty="0"/>
              <a:t>fish (only sometimes)</a:t>
            </a:r>
            <a:endParaRPr lang="en-US" sz="1600" dirty="0"/>
          </a:p>
          <a:p>
            <a:pPr fontAlgn="base"/>
            <a:r>
              <a:rPr lang="en-US" dirty="0"/>
              <a:t>Reproduction:</a:t>
            </a:r>
            <a:endParaRPr lang="en-US" sz="1800" dirty="0"/>
          </a:p>
          <a:p>
            <a:pPr lvl="1" fontAlgn="base"/>
            <a:r>
              <a:rPr lang="en-US" dirty="0"/>
              <a:t>They begin reproducing at less than a year old</a:t>
            </a:r>
            <a:endParaRPr lang="en-US" sz="1600" dirty="0"/>
          </a:p>
          <a:p>
            <a:pPr lvl="1" fontAlgn="base"/>
            <a:r>
              <a:rPr lang="en-US" dirty="0"/>
              <a:t>Male pounces on the female, occasionally pouncing on males accidentally</a:t>
            </a:r>
            <a:endParaRPr lang="en-US" sz="1600" dirty="0"/>
          </a:p>
          <a:p>
            <a:pPr lvl="1" fontAlgn="base"/>
            <a:r>
              <a:rPr lang="en-US" dirty="0"/>
              <a:t>The male insert his hectocotylus (a specialized arm on males) into the female’s mantle cavity and releases </a:t>
            </a:r>
            <a:r>
              <a:rPr lang="en-US" dirty="0" err="1"/>
              <a:t>spermatophores</a:t>
            </a:r>
            <a:endParaRPr lang="en-US" sz="1600" dirty="0"/>
          </a:p>
          <a:p>
            <a:pPr lvl="1" fontAlgn="base"/>
            <a:r>
              <a:rPr lang="en-US" dirty="0"/>
              <a:t>Female lays 50-100 eggs shortly after mating</a:t>
            </a:r>
            <a:endParaRPr lang="en-US" sz="1600" dirty="0"/>
          </a:p>
          <a:p>
            <a:pPr lvl="1" fontAlgn="base"/>
            <a:r>
              <a:rPr lang="en-US" dirty="0"/>
              <a:t>For roughly 30 days, the female broods her eggs in a cluster on her arms under her mantle</a:t>
            </a:r>
            <a:endParaRPr lang="en-US" sz="1600" dirty="0"/>
          </a:p>
          <a:p>
            <a:pPr lvl="2" fontAlgn="base"/>
            <a:r>
              <a:rPr lang="en-US" dirty="0"/>
              <a:t>She typically does not eat during this period and often dies shortly after the eggs hatch</a:t>
            </a:r>
            <a:endParaRPr lang="en-US" sz="1400" dirty="0"/>
          </a:p>
          <a:p>
            <a:pPr lvl="1" fontAlgn="base"/>
            <a:r>
              <a:rPr lang="en-US" dirty="0"/>
              <a:t>The eggs hatch into a small larva called </a:t>
            </a:r>
            <a:r>
              <a:rPr lang="en-US" dirty="0" err="1"/>
              <a:t>paralarva</a:t>
            </a:r>
            <a:r>
              <a:rPr lang="en-US" dirty="0"/>
              <a:t> averaging 4 mm long</a:t>
            </a:r>
            <a:endParaRPr lang="en-US" sz="1600" dirty="0"/>
          </a:p>
          <a:p>
            <a:pPr lvl="1" fontAlgn="base"/>
            <a:r>
              <a:rPr lang="en-US" dirty="0"/>
              <a:t>These larvae swim freely in the ocean for about a month to gain weight before settling onto the ocean floor</a:t>
            </a:r>
            <a:endParaRPr lang="en-US" sz="1600" dirty="0"/>
          </a:p>
          <a:p>
            <a:pPr fontAlgn="base"/>
            <a:r>
              <a:rPr lang="en-US" dirty="0"/>
              <a:t>Interesting facts:</a:t>
            </a:r>
            <a:endParaRPr lang="en-US" sz="1800" dirty="0"/>
          </a:p>
          <a:p>
            <a:pPr lvl="1" fontAlgn="base"/>
            <a:r>
              <a:rPr lang="en-US" dirty="0"/>
              <a:t>Their saliva contains </a:t>
            </a:r>
            <a:r>
              <a:rPr lang="en-US" dirty="0" err="1"/>
              <a:t>tetrodotoxin</a:t>
            </a:r>
            <a:r>
              <a:rPr lang="en-US" dirty="0"/>
              <a:t>, a venom stronger than that of any land mammal</a:t>
            </a:r>
            <a:endParaRPr lang="en-US" sz="1600" dirty="0"/>
          </a:p>
          <a:p>
            <a:pPr lvl="2" fontAlgn="base"/>
            <a:r>
              <a:rPr lang="en-US" dirty="0"/>
              <a:t>It is typically used to immobilize its prey before eating it</a:t>
            </a:r>
            <a:endParaRPr lang="en-US" sz="1400" dirty="0"/>
          </a:p>
          <a:p>
            <a:pPr lvl="2" fontAlgn="base"/>
            <a:r>
              <a:rPr lang="en-US" dirty="0"/>
              <a:t>It is incredibly fatal to humans, causing muscle and respiratory paralysis, but not affecting the person's consciousness</a:t>
            </a:r>
            <a:endParaRPr lang="en-US" sz="1400" dirty="0"/>
          </a:p>
          <a:p>
            <a:pPr lvl="2" fontAlgn="base"/>
            <a:r>
              <a:rPr lang="en-US" dirty="0"/>
              <a:t>This venom can also be found in their eggs</a:t>
            </a:r>
            <a:endParaRPr lang="en-US" sz="1400" dirty="0"/>
          </a:p>
          <a:p>
            <a:pPr lvl="1" fontAlgn="base"/>
            <a:r>
              <a:rPr lang="en-US" dirty="0"/>
              <a:t>They have bright blue rings that change in iridescence depending on their stress as a way to ward off predators</a:t>
            </a:r>
            <a:endParaRPr lang="en-US" sz="1600" dirty="0"/>
          </a:p>
        </p:txBody>
      </p:sp>
      <p:sp>
        <p:nvSpPr>
          <p:cNvPr id="4" name="Content Placeholder 3"/>
          <p:cNvSpPr>
            <a:spLocks noGrp="1"/>
          </p:cNvSpPr>
          <p:nvPr>
            <p:ph sz="half" idx="2"/>
          </p:nvPr>
        </p:nvSpPr>
        <p:spPr>
          <a:xfrm>
            <a:off x="6172199" y="838200"/>
            <a:ext cx="5834744" cy="5834743"/>
          </a:xfrm>
        </p:spPr>
        <p:txBody>
          <a:bodyPr>
            <a:normAutofit fontScale="40000" lnSpcReduction="20000"/>
          </a:bodyPr>
          <a:lstStyle/>
          <a:p>
            <a:pPr fontAlgn="base"/>
            <a:r>
              <a:rPr lang="en-US" dirty="0"/>
              <a:t>Classification: Eukarya, </a:t>
            </a:r>
            <a:r>
              <a:rPr lang="en-US" dirty="0" err="1"/>
              <a:t>Animala</a:t>
            </a:r>
            <a:r>
              <a:rPr lang="en-US" dirty="0"/>
              <a:t>, Mollusca, </a:t>
            </a:r>
            <a:r>
              <a:rPr lang="en-US" dirty="0" err="1"/>
              <a:t>Cephalopoda</a:t>
            </a:r>
            <a:r>
              <a:rPr lang="en-US" dirty="0"/>
              <a:t>, </a:t>
            </a:r>
            <a:r>
              <a:rPr lang="en-US" dirty="0" err="1"/>
              <a:t>Octopoda</a:t>
            </a:r>
            <a:r>
              <a:rPr lang="en-US" dirty="0"/>
              <a:t>, </a:t>
            </a:r>
            <a:r>
              <a:rPr lang="en-US" dirty="0" err="1"/>
              <a:t>Enteroctopodidae</a:t>
            </a:r>
            <a:r>
              <a:rPr lang="en-US" dirty="0"/>
              <a:t>, </a:t>
            </a:r>
            <a:r>
              <a:rPr lang="en-US" i="1" dirty="0" err="1"/>
              <a:t>Enteroctopus</a:t>
            </a:r>
            <a:r>
              <a:rPr lang="en-US" i="1" dirty="0"/>
              <a:t>, </a:t>
            </a:r>
            <a:r>
              <a:rPr lang="en-US" i="1" dirty="0" err="1"/>
              <a:t>dofleini</a:t>
            </a:r>
            <a:endParaRPr lang="en-US" sz="1800" dirty="0"/>
          </a:p>
          <a:p>
            <a:pPr fontAlgn="base"/>
            <a:r>
              <a:rPr lang="en-US" dirty="0"/>
              <a:t>Habitat:</a:t>
            </a:r>
            <a:endParaRPr lang="en-US" sz="1800" dirty="0"/>
          </a:p>
          <a:p>
            <a:pPr lvl="1" fontAlgn="base"/>
            <a:r>
              <a:rPr lang="en-US" dirty="0"/>
              <a:t>The coastal North Pacific</a:t>
            </a:r>
            <a:endParaRPr lang="en-US" sz="1600" dirty="0"/>
          </a:p>
          <a:p>
            <a:pPr lvl="1" fontAlgn="base"/>
            <a:r>
              <a:rPr lang="en-US" dirty="0"/>
              <a:t>Temperate, oxygen-rich water</a:t>
            </a:r>
            <a:endParaRPr lang="en-US" sz="1600" dirty="0"/>
          </a:p>
          <a:p>
            <a:pPr lvl="1" fontAlgn="base"/>
            <a:r>
              <a:rPr lang="en-US" dirty="0"/>
              <a:t>They typically live on the ocean floor (~91m) in dens made from rock crevices</a:t>
            </a:r>
            <a:endParaRPr lang="en-US" sz="1600" dirty="0"/>
          </a:p>
          <a:p>
            <a:pPr fontAlgn="base"/>
            <a:r>
              <a:rPr lang="en-US" dirty="0"/>
              <a:t>Known </a:t>
            </a:r>
            <a:r>
              <a:rPr lang="en-US" dirty="0" smtClean="0"/>
              <a:t>predators:</a:t>
            </a:r>
            <a:r>
              <a:rPr lang="en-US" sz="1800" dirty="0"/>
              <a:t> </a:t>
            </a:r>
            <a:r>
              <a:rPr lang="en-US" dirty="0" smtClean="0"/>
              <a:t>Scavengers </a:t>
            </a:r>
            <a:r>
              <a:rPr lang="en-US" dirty="0"/>
              <a:t>like crab or lobster often try to eat their </a:t>
            </a:r>
            <a:r>
              <a:rPr lang="en-US" dirty="0" smtClean="0"/>
              <a:t>eggs</a:t>
            </a:r>
            <a:r>
              <a:rPr lang="en-US" sz="1600" dirty="0" smtClean="0"/>
              <a:t>, </a:t>
            </a:r>
            <a:r>
              <a:rPr lang="en-US" dirty="0" smtClean="0"/>
              <a:t>Harbor seals</a:t>
            </a:r>
            <a:r>
              <a:rPr lang="en-US" sz="1600" dirty="0" smtClean="0"/>
              <a:t>, </a:t>
            </a:r>
            <a:r>
              <a:rPr lang="en-US" dirty="0" smtClean="0"/>
              <a:t>Sea otters</a:t>
            </a:r>
            <a:r>
              <a:rPr lang="en-US" sz="1600" dirty="0" smtClean="0"/>
              <a:t>\, </a:t>
            </a:r>
            <a:r>
              <a:rPr lang="en-US" dirty="0" smtClean="0"/>
              <a:t>Sperm whales</a:t>
            </a:r>
            <a:r>
              <a:rPr lang="en-US" sz="1600" dirty="0" smtClean="0"/>
              <a:t>, </a:t>
            </a:r>
            <a:r>
              <a:rPr lang="en-US" dirty="0" smtClean="0"/>
              <a:t>Pacific </a:t>
            </a:r>
            <a:r>
              <a:rPr lang="en-US" dirty="0"/>
              <a:t>sleeper </a:t>
            </a:r>
            <a:r>
              <a:rPr lang="en-US" dirty="0" smtClean="0"/>
              <a:t>sharks</a:t>
            </a:r>
            <a:r>
              <a:rPr lang="en-US" sz="1600" dirty="0" smtClean="0"/>
              <a:t>, </a:t>
            </a:r>
            <a:r>
              <a:rPr lang="en-US" dirty="0" smtClean="0"/>
              <a:t>Humans</a:t>
            </a:r>
            <a:endParaRPr lang="en-US" sz="1600" dirty="0"/>
          </a:p>
          <a:p>
            <a:pPr fontAlgn="base"/>
            <a:r>
              <a:rPr lang="en-US" dirty="0" smtClean="0"/>
              <a:t>Diet:</a:t>
            </a:r>
            <a:r>
              <a:rPr lang="en-US" sz="1800" dirty="0"/>
              <a:t> </a:t>
            </a:r>
            <a:r>
              <a:rPr lang="en-US" dirty="0" smtClean="0"/>
              <a:t>Shrimp</a:t>
            </a:r>
            <a:r>
              <a:rPr lang="en-US" sz="1600" dirty="0" smtClean="0"/>
              <a:t>, </a:t>
            </a:r>
            <a:r>
              <a:rPr lang="en-US" dirty="0" smtClean="0"/>
              <a:t>Crabs</a:t>
            </a:r>
            <a:r>
              <a:rPr lang="en-US" sz="1600" dirty="0" smtClean="0"/>
              <a:t>, </a:t>
            </a:r>
            <a:r>
              <a:rPr lang="en-US" dirty="0" smtClean="0"/>
              <a:t>Scallop</a:t>
            </a:r>
            <a:r>
              <a:rPr lang="en-US" sz="1600" dirty="0" smtClean="0"/>
              <a:t>, </a:t>
            </a:r>
            <a:r>
              <a:rPr lang="en-US" dirty="0" smtClean="0"/>
              <a:t>Abalone</a:t>
            </a:r>
            <a:r>
              <a:rPr lang="en-US" sz="1600" dirty="0" smtClean="0"/>
              <a:t>, </a:t>
            </a:r>
            <a:r>
              <a:rPr lang="en-US" dirty="0" smtClean="0"/>
              <a:t>Cockles</a:t>
            </a:r>
            <a:r>
              <a:rPr lang="en-US" sz="1600" dirty="0" smtClean="0"/>
              <a:t>, </a:t>
            </a:r>
            <a:r>
              <a:rPr lang="en-US" dirty="0" smtClean="0"/>
              <a:t>Snails</a:t>
            </a:r>
            <a:r>
              <a:rPr lang="en-US" sz="1600" dirty="0" smtClean="0"/>
              <a:t>, </a:t>
            </a:r>
            <a:r>
              <a:rPr lang="en-US" dirty="0" smtClean="0"/>
              <a:t>Clams</a:t>
            </a:r>
            <a:r>
              <a:rPr lang="en-US" sz="1600" dirty="0" smtClean="0"/>
              <a:t>, </a:t>
            </a:r>
            <a:r>
              <a:rPr lang="en-US" dirty="0" smtClean="0"/>
              <a:t>Lobsters</a:t>
            </a:r>
            <a:r>
              <a:rPr lang="en-US" sz="1600" dirty="0" smtClean="0"/>
              <a:t>, </a:t>
            </a:r>
            <a:r>
              <a:rPr lang="en-US" dirty="0" smtClean="0"/>
              <a:t>Fish</a:t>
            </a:r>
            <a:r>
              <a:rPr lang="en-US" sz="1600" dirty="0" smtClean="0"/>
              <a:t>, </a:t>
            </a:r>
            <a:r>
              <a:rPr lang="en-US" dirty="0" smtClean="0"/>
              <a:t>Other </a:t>
            </a:r>
            <a:r>
              <a:rPr lang="en-US" dirty="0"/>
              <a:t>octopuses</a:t>
            </a:r>
            <a:endParaRPr lang="en-US" sz="1600" dirty="0"/>
          </a:p>
          <a:p>
            <a:pPr fontAlgn="base"/>
            <a:r>
              <a:rPr lang="en-US" dirty="0"/>
              <a:t>Reproduction:</a:t>
            </a:r>
            <a:endParaRPr lang="en-US" sz="1800" dirty="0"/>
          </a:p>
          <a:p>
            <a:pPr lvl="1" fontAlgn="base"/>
            <a:r>
              <a:rPr lang="en-US" dirty="0"/>
              <a:t>Male pounces on the female and inserts his hectocotylus into her mantle cavity, releasing </a:t>
            </a:r>
            <a:r>
              <a:rPr lang="en-US" dirty="0" err="1"/>
              <a:t>spermatophores</a:t>
            </a:r>
            <a:endParaRPr lang="en-US" sz="1600" dirty="0"/>
          </a:p>
          <a:p>
            <a:pPr lvl="2" fontAlgn="base"/>
            <a:r>
              <a:rPr lang="en-US" dirty="0"/>
              <a:t>The females stores the </a:t>
            </a:r>
            <a:r>
              <a:rPr lang="en-US" dirty="0" err="1"/>
              <a:t>spermatophores</a:t>
            </a:r>
            <a:r>
              <a:rPr lang="en-US" dirty="0"/>
              <a:t> in her mantle until she is ready to fertilize them</a:t>
            </a:r>
            <a:endParaRPr lang="en-US" sz="1400" dirty="0"/>
          </a:p>
          <a:p>
            <a:pPr lvl="1" fontAlgn="base"/>
            <a:r>
              <a:rPr lang="en-US" dirty="0"/>
              <a:t>Female lays 120,000 to 400,000 eggs shortly after mating</a:t>
            </a:r>
            <a:endParaRPr lang="en-US" sz="1600" dirty="0"/>
          </a:p>
          <a:p>
            <a:pPr lvl="2" fontAlgn="base"/>
            <a:r>
              <a:rPr lang="en-US" dirty="0"/>
              <a:t>Very few live to adulthood</a:t>
            </a:r>
            <a:endParaRPr lang="en-US" sz="1400" dirty="0"/>
          </a:p>
          <a:p>
            <a:pPr lvl="1" fontAlgn="base"/>
            <a:r>
              <a:rPr lang="en-US" dirty="0"/>
              <a:t>The female attaches her eggs to the roof of her den, continuously blowing water at them and grooming them to prevent algae and other growths</a:t>
            </a:r>
            <a:endParaRPr lang="en-US" sz="1600" dirty="0"/>
          </a:p>
          <a:p>
            <a:pPr lvl="2" fontAlgn="base"/>
            <a:r>
              <a:rPr lang="en-US" dirty="0"/>
              <a:t>She does this for sixth months, all the while not eating. She dies shortly after the eggs have hatched</a:t>
            </a:r>
            <a:endParaRPr lang="en-US" sz="1400" dirty="0"/>
          </a:p>
          <a:p>
            <a:pPr lvl="1" fontAlgn="base"/>
            <a:r>
              <a:rPr lang="en-US" dirty="0"/>
              <a:t>The eggs hatch into a small larva called </a:t>
            </a:r>
            <a:r>
              <a:rPr lang="en-US" dirty="0" err="1"/>
              <a:t>paralarva</a:t>
            </a:r>
            <a:r>
              <a:rPr lang="en-US" dirty="0"/>
              <a:t> averaging 4 mm long, but they have a growth rate of 0.9% per day</a:t>
            </a:r>
            <a:endParaRPr lang="en-US" sz="1600" dirty="0"/>
          </a:p>
          <a:p>
            <a:pPr lvl="1" fontAlgn="base"/>
            <a:r>
              <a:rPr lang="en-US" dirty="0"/>
              <a:t>These larvae swim freely in the ocean for about a month to gain weight before settling onto the ocean floor</a:t>
            </a:r>
            <a:endParaRPr lang="en-US" sz="1600" dirty="0"/>
          </a:p>
          <a:p>
            <a:pPr fontAlgn="base"/>
            <a:r>
              <a:rPr lang="en-US" dirty="0"/>
              <a:t>Interesting facts:</a:t>
            </a:r>
            <a:endParaRPr lang="en-US" sz="1800" dirty="0"/>
          </a:p>
          <a:p>
            <a:pPr lvl="1" fontAlgn="base"/>
            <a:r>
              <a:rPr lang="en-US" dirty="0"/>
              <a:t>Adult giant pacific octopuses typically weigh 33 </a:t>
            </a:r>
            <a:r>
              <a:rPr lang="en-US" dirty="0" err="1"/>
              <a:t>lbs</a:t>
            </a:r>
            <a:r>
              <a:rPr lang="en-US" dirty="0"/>
              <a:t> and have an arm span of 4.3 m, but they can get to be 110 </a:t>
            </a:r>
            <a:r>
              <a:rPr lang="en-US" dirty="0" err="1"/>
              <a:t>lbs</a:t>
            </a:r>
            <a:r>
              <a:rPr lang="en-US" dirty="0"/>
              <a:t> with an arm span of 6 m</a:t>
            </a:r>
            <a:endParaRPr lang="en-US" sz="1600" dirty="0"/>
          </a:p>
          <a:p>
            <a:pPr lvl="1" fontAlgn="base"/>
            <a:r>
              <a:rPr lang="en-US" dirty="0"/>
              <a:t>Because of their size, giant pacific octopuses are commonly displayed at aquariums. They have been found to recognize people they frequently come in contact with by performing specific actions for specific people</a:t>
            </a:r>
            <a:endParaRPr lang="en-US" sz="1600" dirty="0"/>
          </a:p>
          <a:p>
            <a:pPr lvl="2" fontAlgn="base"/>
            <a:r>
              <a:rPr lang="en-US" dirty="0"/>
              <a:t>The actions can include changing color or jetting water</a:t>
            </a:r>
            <a:endParaRPr lang="en-US" sz="1400" dirty="0"/>
          </a:p>
          <a:p>
            <a:pPr lvl="1" fontAlgn="base"/>
            <a:r>
              <a:rPr lang="en-US" dirty="0"/>
              <a:t>They’ve been shown to open childproof jars, mimic other octopuses, and solve maze puzzles</a:t>
            </a:r>
            <a:endParaRPr lang="en-US" sz="1600" dirty="0"/>
          </a:p>
          <a:p>
            <a:pPr lvl="1" fontAlgn="base"/>
            <a:r>
              <a:rPr lang="en-US" dirty="0"/>
              <a:t>Giant pacific octopuses in captivity have been known to try and escape. One from the National Aquarium of New Zealand named Inky successfully squeezed through his tank, crawled on the floor, and slipped through a 15 centimeter wide drainpipe that led to the ocean</a:t>
            </a:r>
            <a:endParaRPr lang="en-US" sz="1600" dirty="0"/>
          </a:p>
          <a:p>
            <a:endParaRPr lang="en-US" dirty="0"/>
          </a:p>
        </p:txBody>
      </p:sp>
    </p:spTree>
    <p:extLst>
      <p:ext uri="{BB962C8B-B14F-4D97-AF65-F5344CB8AC3E}">
        <p14:creationId xmlns:p14="http://schemas.microsoft.com/office/powerpoint/2010/main" val="18324642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69017"/>
          </a:xfrm>
        </p:spPr>
        <p:txBody>
          <a:bodyPr>
            <a:normAutofit fontScale="90000"/>
          </a:bodyPr>
          <a:lstStyle/>
          <a:p>
            <a:r>
              <a:rPr lang="en-US" dirty="0" smtClean="0"/>
              <a:t>Snakes: </a:t>
            </a:r>
            <a:r>
              <a:rPr lang="en-US" sz="3600" dirty="0" smtClean="0"/>
              <a:t>Katya Gilmore</a:t>
            </a:r>
            <a:endParaRPr lang="en-US" sz="3600" dirty="0"/>
          </a:p>
        </p:txBody>
      </p:sp>
      <p:sp>
        <p:nvSpPr>
          <p:cNvPr id="8" name="Content Placeholder 7"/>
          <p:cNvSpPr>
            <a:spLocks noGrp="1"/>
          </p:cNvSpPr>
          <p:nvPr>
            <p:ph sz="half" idx="1"/>
          </p:nvPr>
        </p:nvSpPr>
        <p:spPr>
          <a:xfrm>
            <a:off x="838200" y="1034143"/>
            <a:ext cx="5181600" cy="5142820"/>
          </a:xfrm>
        </p:spPr>
        <p:txBody>
          <a:bodyPr>
            <a:normAutofit fontScale="62500" lnSpcReduction="20000"/>
          </a:bodyPr>
          <a:lstStyle/>
          <a:p>
            <a:r>
              <a:rPr lang="en-US" sz="2900" b="1" dirty="0" smtClean="0"/>
              <a:t>Species: </a:t>
            </a:r>
            <a:r>
              <a:rPr lang="en-US" sz="2900" dirty="0" smtClean="0"/>
              <a:t>It </a:t>
            </a:r>
            <a:r>
              <a:rPr lang="en-US" sz="2900" dirty="0"/>
              <a:t>was difficult to find a consistent number for the amount of snake species, but most hover around the 3400-3800 mark. A statistic from 2019 has the number at 3789</a:t>
            </a:r>
            <a:r>
              <a:rPr lang="en-US" sz="2900" dirty="0" smtClean="0"/>
              <a:t>.</a:t>
            </a:r>
            <a:r>
              <a:rPr lang="en-US" sz="2000" dirty="0"/>
              <a:t/>
            </a:r>
            <a:br>
              <a:rPr lang="en-US" sz="2000" dirty="0"/>
            </a:br>
            <a:endParaRPr lang="en-US" sz="2000" dirty="0"/>
          </a:p>
        </p:txBody>
      </p:sp>
      <p:sp>
        <p:nvSpPr>
          <p:cNvPr id="10" name="Content Placeholder 9"/>
          <p:cNvSpPr>
            <a:spLocks noGrp="1"/>
          </p:cNvSpPr>
          <p:nvPr>
            <p:ph sz="half" idx="2"/>
          </p:nvPr>
        </p:nvSpPr>
        <p:spPr>
          <a:xfrm>
            <a:off x="6172200" y="365126"/>
            <a:ext cx="5181600" cy="5811837"/>
          </a:xfrm>
        </p:spPr>
        <p:txBody>
          <a:bodyPr>
            <a:normAutofit fontScale="62500" lnSpcReduction="20000"/>
          </a:bodyPr>
          <a:lstStyle/>
          <a:p>
            <a:r>
              <a:rPr lang="en-US" b="1" dirty="0"/>
              <a:t>Place in Evolutionary Tree</a:t>
            </a:r>
            <a:r>
              <a:rPr lang="en-US" dirty="0"/>
              <a:t>: </a:t>
            </a:r>
            <a:r>
              <a:rPr lang="en-US" dirty="0" smtClean="0"/>
              <a:t> Snakes </a:t>
            </a:r>
            <a:r>
              <a:rPr lang="en-US" dirty="0"/>
              <a:t>are part of the class of reptiles, which are in the phylum of </a:t>
            </a:r>
            <a:r>
              <a:rPr lang="en-US" dirty="0" err="1"/>
              <a:t>chordata</a:t>
            </a:r>
            <a:r>
              <a:rPr lang="en-US" dirty="0"/>
              <a:t>, or animals with a backbone. This section is in some of the highest branches of the kingdom of </a:t>
            </a:r>
            <a:r>
              <a:rPr lang="en-US" dirty="0" err="1"/>
              <a:t>animalia</a:t>
            </a:r>
            <a:r>
              <a:rPr lang="en-US" dirty="0"/>
              <a:t>, near the top of the tree, as these animals, including snakes, are some of the  most complex organisms. It is in the domain of </a:t>
            </a:r>
            <a:r>
              <a:rPr lang="en-US" dirty="0" err="1"/>
              <a:t>eukarya</a:t>
            </a:r>
            <a:r>
              <a:rPr lang="en-US" dirty="0"/>
              <a:t>, which encapsulates much of the top of the tree. </a:t>
            </a:r>
          </a:p>
          <a:p>
            <a:r>
              <a:rPr lang="en-US" b="1" dirty="0" smtClean="0"/>
              <a:t>Common </a:t>
            </a:r>
            <a:r>
              <a:rPr lang="en-US" b="1" dirty="0"/>
              <a:t>Features:</a:t>
            </a:r>
            <a:r>
              <a:rPr lang="en-US" dirty="0"/>
              <a:t> </a:t>
            </a:r>
            <a:r>
              <a:rPr lang="en-US" dirty="0" smtClean="0"/>
              <a:t>Snakes </a:t>
            </a:r>
            <a:r>
              <a:rPr lang="en-US" dirty="0"/>
              <a:t>have elongated, cylindrical bodies without any limbs of any kind. They are covered in scales, with flatter scales on their undersides in order to make it easier for them to move. Snakes do not have eyelids or ear flaps. Snakes, like other reptiles, are “cold blooded” so their body temperature is determined by the outside temperature. Snakes have large, backwards facing fangs and forked tongues. Snakes do not use these fangs to chew their food, just to catch prey, as they swallow their food whole. Some snakes have fangs that contain venom in order to kill prey, and many snakes use their tongues to navigate the world around them. Snakes also have a strong sense of smell, another way that they can find prey and find their way in the world, as most snakes do not have very good eyesight. Most snakes lay eggs, a feature common to reptiles, however, there are some species of sea snakes that give birth to live young. </a:t>
            </a:r>
            <a:br>
              <a:rPr lang="en-US" dirty="0"/>
            </a:b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89323" y="1270286"/>
            <a:ext cx="4206649" cy="5606705"/>
          </a:xfrm>
          <a:prstGeom prst="rect">
            <a:avLst/>
          </a:prstGeom>
        </p:spPr>
      </p:pic>
    </p:spTree>
    <p:extLst>
      <p:ext uri="{BB962C8B-B14F-4D97-AF65-F5344CB8AC3E}">
        <p14:creationId xmlns:p14="http://schemas.microsoft.com/office/powerpoint/2010/main" val="77750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7504"/>
          </a:xfrm>
        </p:spPr>
        <p:txBody>
          <a:bodyPr>
            <a:noAutofit/>
          </a:bodyPr>
          <a:lstStyle/>
          <a:p>
            <a:r>
              <a:rPr lang="en-US" sz="2400" dirty="0" smtClean="0"/>
              <a:t>   Western </a:t>
            </a:r>
            <a:r>
              <a:rPr lang="en-US" sz="2400" dirty="0"/>
              <a:t>Diamondback </a:t>
            </a:r>
            <a:r>
              <a:rPr lang="en-US" sz="2400" dirty="0" smtClean="0"/>
              <a:t>Rattlesnake                      Yellow </a:t>
            </a:r>
            <a:r>
              <a:rPr lang="en-US" sz="2400" dirty="0"/>
              <a:t>Bellied Sea Snake</a:t>
            </a:r>
          </a:p>
        </p:txBody>
      </p:sp>
      <p:sp>
        <p:nvSpPr>
          <p:cNvPr id="3" name="Content Placeholder 2"/>
          <p:cNvSpPr>
            <a:spLocks noGrp="1"/>
          </p:cNvSpPr>
          <p:nvPr>
            <p:ph sz="half" idx="1"/>
          </p:nvPr>
        </p:nvSpPr>
        <p:spPr>
          <a:xfrm>
            <a:off x="838200" y="990600"/>
            <a:ext cx="5181600" cy="5186363"/>
          </a:xfrm>
        </p:spPr>
        <p:txBody>
          <a:bodyPr>
            <a:normAutofit fontScale="62500" lnSpcReduction="20000"/>
          </a:bodyPr>
          <a:lstStyle/>
          <a:p>
            <a:r>
              <a:rPr lang="en-US" dirty="0" err="1"/>
              <a:t>Eukaryota</a:t>
            </a:r>
            <a:r>
              <a:rPr lang="en-US" dirty="0"/>
              <a:t>, Animalia, Chordata, </a:t>
            </a:r>
            <a:r>
              <a:rPr lang="en-US" dirty="0" err="1"/>
              <a:t>Reptilia</a:t>
            </a:r>
            <a:r>
              <a:rPr lang="en-US" dirty="0"/>
              <a:t>, </a:t>
            </a:r>
            <a:r>
              <a:rPr lang="en-US" dirty="0" err="1"/>
              <a:t>Squamata</a:t>
            </a:r>
            <a:r>
              <a:rPr lang="en-US" dirty="0"/>
              <a:t>, </a:t>
            </a:r>
            <a:r>
              <a:rPr lang="en-US" dirty="0" err="1"/>
              <a:t>Viperidae</a:t>
            </a:r>
            <a:r>
              <a:rPr lang="en-US" dirty="0"/>
              <a:t>, </a:t>
            </a:r>
            <a:r>
              <a:rPr lang="en-US" i="1" dirty="0" err="1"/>
              <a:t>Crotalus</a:t>
            </a:r>
            <a:r>
              <a:rPr lang="en-US" dirty="0"/>
              <a:t>, </a:t>
            </a:r>
            <a:r>
              <a:rPr lang="en-US" i="1" dirty="0" err="1"/>
              <a:t>atrox</a:t>
            </a:r>
            <a:r>
              <a:rPr lang="en-US" i="1" dirty="0"/>
              <a:t> </a:t>
            </a:r>
            <a:r>
              <a:rPr lang="en-US" dirty="0"/>
              <a:t>→ </a:t>
            </a:r>
            <a:r>
              <a:rPr lang="en-US" i="1" dirty="0"/>
              <a:t>C. </a:t>
            </a:r>
            <a:r>
              <a:rPr lang="en-US" i="1" dirty="0" err="1"/>
              <a:t>atrox</a:t>
            </a:r>
            <a:endParaRPr lang="en-US" dirty="0"/>
          </a:p>
          <a:p>
            <a:r>
              <a:rPr lang="en-US" dirty="0"/>
              <a:t>Western Diamondback Rattlesnakes live mostly throughout the southwestern United States. It can live in many different habitats, such as deserts, grasslands and forests. These snakes have many predators, some of which include birds of prey, coyotes, foxes and bobcats. They have a diet mostly consisting of small animals, like small rodents, rabbits, lizards and birds. They mate once a year, and young are born in late summer. Unlike many species of snakes, Western Diamondback Rattlesnakes give birth to live young, and they give birth to about 25 at a time. The most notable feature of the Western Diamondback is its distinctive rattle on the end of its tail. These snakes can shake their rattles 60 times per second. The rattle is also made out of keratin, the same material that makes up human hair and fingernails, as well as other animal features, like rhino horns. They are pit vipers, which means that they find their prey using pits behind their nostrils that sense heat. </a:t>
            </a:r>
            <a:br>
              <a:rPr lang="en-US" dirty="0"/>
            </a:br>
            <a:endParaRPr lang="en-US" dirty="0"/>
          </a:p>
        </p:txBody>
      </p:sp>
      <p:sp>
        <p:nvSpPr>
          <p:cNvPr id="4" name="Content Placeholder 3"/>
          <p:cNvSpPr>
            <a:spLocks noGrp="1"/>
          </p:cNvSpPr>
          <p:nvPr>
            <p:ph sz="half" idx="2"/>
          </p:nvPr>
        </p:nvSpPr>
        <p:spPr>
          <a:xfrm>
            <a:off x="6172200" y="990600"/>
            <a:ext cx="5181600" cy="5186363"/>
          </a:xfrm>
        </p:spPr>
        <p:txBody>
          <a:bodyPr>
            <a:normAutofit fontScale="62500" lnSpcReduction="20000"/>
          </a:bodyPr>
          <a:lstStyle/>
          <a:p>
            <a:r>
              <a:rPr lang="en-US" dirty="0" err="1"/>
              <a:t>Eukaryota</a:t>
            </a:r>
            <a:r>
              <a:rPr lang="en-US" dirty="0"/>
              <a:t>, Animalia, Chordata, </a:t>
            </a:r>
            <a:r>
              <a:rPr lang="en-US" dirty="0" err="1"/>
              <a:t>Reptilia</a:t>
            </a:r>
            <a:r>
              <a:rPr lang="en-US" dirty="0"/>
              <a:t>, </a:t>
            </a:r>
            <a:r>
              <a:rPr lang="en-US" dirty="0" err="1"/>
              <a:t>Squamata</a:t>
            </a:r>
            <a:r>
              <a:rPr lang="en-US" dirty="0"/>
              <a:t>, </a:t>
            </a:r>
            <a:r>
              <a:rPr lang="en-US" dirty="0" err="1"/>
              <a:t>Elapidae</a:t>
            </a:r>
            <a:r>
              <a:rPr lang="en-US" dirty="0"/>
              <a:t>, </a:t>
            </a:r>
            <a:r>
              <a:rPr lang="en-US" i="1" dirty="0" err="1"/>
              <a:t>Hydrophis</a:t>
            </a:r>
            <a:r>
              <a:rPr lang="en-US" i="1" dirty="0"/>
              <a:t> </a:t>
            </a:r>
            <a:r>
              <a:rPr lang="en-US" dirty="0"/>
              <a:t>(some consider it to be in the </a:t>
            </a:r>
            <a:r>
              <a:rPr lang="en-US" i="1" dirty="0" err="1"/>
              <a:t>Pelamus</a:t>
            </a:r>
            <a:r>
              <a:rPr lang="en-US" i="1" dirty="0"/>
              <a:t> </a:t>
            </a:r>
            <a:r>
              <a:rPr lang="en-US" dirty="0"/>
              <a:t>genus)</a:t>
            </a:r>
            <a:r>
              <a:rPr lang="en-US" i="1" dirty="0"/>
              <a:t>, </a:t>
            </a:r>
            <a:r>
              <a:rPr lang="en-US" i="1" dirty="0" err="1"/>
              <a:t>platurus</a:t>
            </a:r>
            <a:r>
              <a:rPr lang="en-US" i="1" dirty="0"/>
              <a:t> </a:t>
            </a:r>
            <a:r>
              <a:rPr lang="en-US" dirty="0"/>
              <a:t>→</a:t>
            </a:r>
            <a:r>
              <a:rPr lang="en-US" i="1" dirty="0"/>
              <a:t> H. </a:t>
            </a:r>
            <a:r>
              <a:rPr lang="en-US" i="1" dirty="0" err="1"/>
              <a:t>platurus</a:t>
            </a:r>
            <a:r>
              <a:rPr lang="en-US" dirty="0"/>
              <a:t> </a:t>
            </a:r>
          </a:p>
          <a:p>
            <a:r>
              <a:rPr lang="en-US" dirty="0"/>
              <a:t>Yellow Bellied Sea Snakes are found throughout the Indian and Pacific Oceans. They are one of the most widespread species of snake, and can live anywhere from the east coast of Africa to the west coast of Central America. It lives in the open ocean. These snakes have very few predators, due to their yellow and black coloration that acts as a warning for their extremely dangerous venom. They eat mostly small fish, like anchovies, damselfish and mullet. Yellow Bellied Sea Snakes do not reproduce in a seasonal pattern, so they mate and have young at all times of the year. They are also part of a minority of snakes that bear live young, instead of laying eggs. The baby snakes are pretty much miniature adult snakes, and can feed and function right as soon as they are born. An interesting fact about this species of snake is that it has extremely dangerous venom. The venom is a neurotoxin that blocks nerve transmissions to muscles, and can cause organ failure and damage, as well as muscle tissue breakdown. </a:t>
            </a:r>
          </a:p>
          <a:p>
            <a:endParaRPr lang="en-US" dirty="0"/>
          </a:p>
        </p:txBody>
      </p:sp>
    </p:spTree>
    <p:extLst>
      <p:ext uri="{BB962C8B-B14F-4D97-AF65-F5344CB8AC3E}">
        <p14:creationId xmlns:p14="http://schemas.microsoft.com/office/powerpoint/2010/main" val="1137118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79904"/>
          </a:xfrm>
        </p:spPr>
        <p:txBody>
          <a:bodyPr>
            <a:normAutofit fontScale="90000"/>
          </a:bodyPr>
          <a:lstStyle/>
          <a:p>
            <a:r>
              <a:rPr lang="en-US" dirty="0" smtClean="0"/>
              <a:t>Penguins: </a:t>
            </a:r>
            <a:r>
              <a:rPr lang="en-US" sz="3600" dirty="0" smtClean="0"/>
              <a:t>Hannah </a:t>
            </a:r>
            <a:r>
              <a:rPr lang="en-US" sz="3600" dirty="0" err="1" smtClean="0"/>
              <a:t>Lasky</a:t>
            </a:r>
            <a:endParaRPr lang="en-US" sz="3600" dirty="0"/>
          </a:p>
        </p:txBody>
      </p:sp>
      <p:sp>
        <p:nvSpPr>
          <p:cNvPr id="4" name="Content Placeholder 3"/>
          <p:cNvSpPr>
            <a:spLocks noGrp="1"/>
          </p:cNvSpPr>
          <p:nvPr>
            <p:ph sz="half" idx="2"/>
          </p:nvPr>
        </p:nvSpPr>
        <p:spPr>
          <a:xfrm>
            <a:off x="6172200" y="1132114"/>
            <a:ext cx="5181600" cy="5044849"/>
          </a:xfrm>
        </p:spPr>
        <p:txBody>
          <a:bodyPr>
            <a:normAutofit fontScale="77500" lnSpcReduction="20000"/>
          </a:bodyPr>
          <a:lstStyle/>
          <a:p>
            <a:r>
              <a:rPr lang="en-US" dirty="0"/>
              <a:t>Evolutionary Trees: The penguin falls close to the top of the evolutionary tree. Being close to the top, they are an evolved species that have adapted to their environment over several years. They are in the classification of </a:t>
            </a:r>
            <a:r>
              <a:rPr lang="en-US" dirty="0" err="1"/>
              <a:t>animalia</a:t>
            </a:r>
            <a:r>
              <a:rPr lang="en-US" dirty="0"/>
              <a:t>, so they will be on the left side of the evolutionary tree. Penguins have been evolving on this planet for 50 million years, so it makes sense that they are so high on the evolutionary tree</a:t>
            </a:r>
            <a:r>
              <a:rPr lang="en-US" dirty="0" smtClean="0"/>
              <a:t>.</a:t>
            </a:r>
          </a:p>
          <a:p>
            <a:r>
              <a:rPr lang="en-US" dirty="0"/>
              <a:t>There are 18 different species of </a:t>
            </a:r>
            <a:r>
              <a:rPr lang="en-US" dirty="0" smtClean="0"/>
              <a:t>penguins</a:t>
            </a:r>
          </a:p>
          <a:p>
            <a:pPr fontAlgn="base"/>
            <a:r>
              <a:rPr lang="en-US" dirty="0" smtClean="0"/>
              <a:t>Common Characteristics: </a:t>
            </a:r>
          </a:p>
          <a:p>
            <a:pPr lvl="1" fontAlgn="base"/>
            <a:r>
              <a:rPr lang="en-US" dirty="0" smtClean="0"/>
              <a:t>All </a:t>
            </a:r>
            <a:r>
              <a:rPr lang="en-US" dirty="0"/>
              <a:t>species of penguins live in the southern </a:t>
            </a:r>
            <a:r>
              <a:rPr lang="en-US" dirty="0" smtClean="0"/>
              <a:t>hemisphere</a:t>
            </a:r>
          </a:p>
          <a:p>
            <a:pPr lvl="1" fontAlgn="base"/>
            <a:r>
              <a:rPr lang="en-US" dirty="0" smtClean="0"/>
              <a:t>All </a:t>
            </a:r>
            <a:r>
              <a:rPr lang="en-US" dirty="0"/>
              <a:t>species are incapable of flight </a:t>
            </a:r>
            <a:endParaRPr lang="en-US" dirty="0" smtClean="0"/>
          </a:p>
          <a:p>
            <a:pPr lvl="1" fontAlgn="base"/>
            <a:r>
              <a:rPr lang="en-US" dirty="0" smtClean="0"/>
              <a:t>Penguins </a:t>
            </a:r>
            <a:r>
              <a:rPr lang="en-US" dirty="0"/>
              <a:t>have blubber and thick oily feathers that are ideal for cold weather</a:t>
            </a:r>
          </a:p>
          <a:p>
            <a:endParaRPr lang="en-US" dirty="0"/>
          </a:p>
        </p:txBody>
      </p:sp>
      <p:pic>
        <p:nvPicPr>
          <p:cNvPr id="1026" name="Picture 2" descr="https://lh5.googleusercontent.com/5WY-RUDdhMpxOIEErFZABZVgcfGaoVK4XjP5Iwsggoz3noxTKGkJKsAtJ61osLNEvkvogJgouWGFRUbtIP6VC921UPtFJNHJk30GnryH2h22ftCa16LtiVfwufYtyrcr153CPYQc"/>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838200" y="1711325"/>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998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47246"/>
          </a:xfrm>
        </p:spPr>
        <p:txBody>
          <a:bodyPr>
            <a:normAutofit/>
          </a:bodyPr>
          <a:lstStyle/>
          <a:p>
            <a:r>
              <a:rPr lang="en-US" sz="3200" dirty="0" smtClean="0"/>
              <a:t>         Emperor Penguin                         Gentoo Penguin</a:t>
            </a:r>
            <a:endParaRPr lang="en-US" sz="3200" dirty="0"/>
          </a:p>
        </p:txBody>
      </p:sp>
      <p:sp>
        <p:nvSpPr>
          <p:cNvPr id="3" name="Content Placeholder 2"/>
          <p:cNvSpPr>
            <a:spLocks noGrp="1"/>
          </p:cNvSpPr>
          <p:nvPr>
            <p:ph sz="half" idx="1"/>
          </p:nvPr>
        </p:nvSpPr>
        <p:spPr>
          <a:xfrm>
            <a:off x="838200" y="1132114"/>
            <a:ext cx="5181600" cy="5044849"/>
          </a:xfrm>
        </p:spPr>
        <p:txBody>
          <a:bodyPr>
            <a:normAutofit fontScale="62500" lnSpcReduction="20000"/>
          </a:bodyPr>
          <a:lstStyle/>
          <a:p>
            <a:pPr fontAlgn="base"/>
            <a:r>
              <a:rPr lang="en-US" b="1" dirty="0" smtClean="0"/>
              <a:t>Classification: </a:t>
            </a:r>
            <a:r>
              <a:rPr lang="en-US" dirty="0" err="1" smtClean="0"/>
              <a:t>eukaryota</a:t>
            </a:r>
            <a:r>
              <a:rPr lang="en-US" dirty="0" smtClean="0"/>
              <a:t>, Animalia, Chordata, Aves, </a:t>
            </a:r>
            <a:r>
              <a:rPr lang="en-US" dirty="0" err="1" smtClean="0"/>
              <a:t>Sphenisciformes</a:t>
            </a:r>
            <a:r>
              <a:rPr lang="en-US" sz="2000" dirty="0" smtClean="0"/>
              <a:t>, </a:t>
            </a:r>
            <a:r>
              <a:rPr lang="en-US" dirty="0" smtClean="0"/>
              <a:t>Spheniscidae, Aptenodytes</a:t>
            </a:r>
            <a:r>
              <a:rPr lang="en-US" dirty="0"/>
              <a:t> </a:t>
            </a:r>
            <a:r>
              <a:rPr lang="en-US" dirty="0" err="1" smtClean="0"/>
              <a:t>forster</a:t>
            </a:r>
            <a:endParaRPr lang="en-US" dirty="0" smtClean="0"/>
          </a:p>
          <a:p>
            <a:pPr fontAlgn="base"/>
            <a:r>
              <a:rPr lang="en-US" b="1" dirty="0"/>
              <a:t>Habitat: </a:t>
            </a:r>
            <a:r>
              <a:rPr lang="en-US" dirty="0"/>
              <a:t>These penguins live in colonies in Antarctica over much of the continent, they live in colonies of a few hundred penguins to over 20,000 penguins</a:t>
            </a:r>
          </a:p>
          <a:p>
            <a:pPr fontAlgn="base"/>
            <a:r>
              <a:rPr lang="en-US" b="1" dirty="0"/>
              <a:t>Known Predators: </a:t>
            </a:r>
            <a:r>
              <a:rPr lang="en-US" dirty="0"/>
              <a:t>Emperor penguins are close to the top of the food change in the </a:t>
            </a:r>
            <a:r>
              <a:rPr lang="en-US" dirty="0" err="1"/>
              <a:t>antarctic</a:t>
            </a:r>
            <a:r>
              <a:rPr lang="en-US" dirty="0"/>
              <a:t>, but they will sometimes be eaten by leopard seals and orcas, while chicks will sometimes be eaten by other birds such as petrels</a:t>
            </a:r>
          </a:p>
          <a:p>
            <a:pPr fontAlgn="base"/>
            <a:r>
              <a:rPr lang="en-US" b="1" dirty="0"/>
              <a:t>Diet: </a:t>
            </a:r>
            <a:r>
              <a:rPr lang="en-US" dirty="0"/>
              <a:t>They dive deep into the ocean for different types of food. One of the most important sources of food are silverfish. They also eat krill and some different species of squid.</a:t>
            </a:r>
          </a:p>
          <a:p>
            <a:pPr fontAlgn="base"/>
            <a:r>
              <a:rPr lang="en-US" b="1" dirty="0"/>
              <a:t>Reproduction: </a:t>
            </a:r>
            <a:r>
              <a:rPr lang="en-US" dirty="0"/>
              <a:t>They are the only animal that breeds during winter in Antarctica. Only the male penguins incubate the eggs, but both parents are very involved in the care of the child. </a:t>
            </a:r>
          </a:p>
          <a:p>
            <a:r>
              <a:rPr lang="en-US" dirty="0"/>
              <a:t>They will huddle in large groups in order to keep eggs and chicks warm.</a:t>
            </a:r>
          </a:p>
          <a:p>
            <a:endParaRPr lang="en-US" dirty="0"/>
          </a:p>
        </p:txBody>
      </p:sp>
      <p:sp>
        <p:nvSpPr>
          <p:cNvPr id="4" name="Content Placeholder 3"/>
          <p:cNvSpPr>
            <a:spLocks noGrp="1"/>
          </p:cNvSpPr>
          <p:nvPr>
            <p:ph sz="half" idx="2"/>
          </p:nvPr>
        </p:nvSpPr>
        <p:spPr>
          <a:xfrm>
            <a:off x="6172200" y="1132114"/>
            <a:ext cx="5181600" cy="5044849"/>
          </a:xfrm>
        </p:spPr>
        <p:txBody>
          <a:bodyPr>
            <a:normAutofit fontScale="62500" lnSpcReduction="20000"/>
          </a:bodyPr>
          <a:lstStyle/>
          <a:p>
            <a:pPr fontAlgn="base"/>
            <a:r>
              <a:rPr lang="en-US" sz="3200" b="1" dirty="0" smtClean="0"/>
              <a:t>Classification</a:t>
            </a:r>
            <a:r>
              <a:rPr lang="en-US" sz="3200" dirty="0" smtClean="0"/>
              <a:t>: </a:t>
            </a:r>
            <a:r>
              <a:rPr lang="en-US" sz="3200" dirty="0" err="1" smtClean="0"/>
              <a:t>eukaryota</a:t>
            </a:r>
            <a:r>
              <a:rPr lang="en-US" sz="3200" dirty="0" smtClean="0"/>
              <a:t>, Animalia, Chordata, Aves, </a:t>
            </a:r>
            <a:r>
              <a:rPr lang="en-US" sz="3200" dirty="0" err="1" smtClean="0"/>
              <a:t>Sphenisciformes</a:t>
            </a:r>
            <a:r>
              <a:rPr lang="en-US" sz="3200" dirty="0" smtClean="0"/>
              <a:t>, Spheniscidae, </a:t>
            </a:r>
            <a:r>
              <a:rPr lang="en-US" sz="3200" dirty="0" err="1" smtClean="0"/>
              <a:t>Pygoscelis</a:t>
            </a:r>
            <a:r>
              <a:rPr lang="en-US" sz="3200" dirty="0"/>
              <a:t> </a:t>
            </a:r>
            <a:r>
              <a:rPr lang="en-US" sz="3200" dirty="0" err="1" smtClean="0"/>
              <a:t>papua</a:t>
            </a:r>
            <a:endParaRPr lang="en-US" sz="3200" dirty="0"/>
          </a:p>
          <a:p>
            <a:pPr fontAlgn="base"/>
            <a:r>
              <a:rPr lang="en-US" sz="3200" b="1" dirty="0"/>
              <a:t>Habitat</a:t>
            </a:r>
            <a:r>
              <a:rPr lang="en-US" sz="3200" dirty="0"/>
              <a:t>: Antarctic peninsula and the islands surrounding Antarctica</a:t>
            </a:r>
          </a:p>
          <a:p>
            <a:pPr fontAlgn="base"/>
            <a:r>
              <a:rPr lang="en-US" sz="3200" b="1" dirty="0"/>
              <a:t>Known Predators</a:t>
            </a:r>
            <a:r>
              <a:rPr lang="en-US" sz="3200" dirty="0"/>
              <a:t>: Orcas, Leopard seals, sea lions, sharks, all aquatic, as they have no known land predators </a:t>
            </a:r>
          </a:p>
          <a:p>
            <a:pPr fontAlgn="base"/>
            <a:r>
              <a:rPr lang="en-US" sz="3200" b="1" dirty="0"/>
              <a:t>Diet: </a:t>
            </a:r>
            <a:r>
              <a:rPr lang="en-US" sz="3200" dirty="0"/>
              <a:t>eat fish, squid and krill. They are known to dive up to 650 feet in order to catch their prey.</a:t>
            </a:r>
          </a:p>
          <a:p>
            <a:pPr fontAlgn="base"/>
            <a:r>
              <a:rPr lang="en-US" sz="3200" b="1" dirty="0"/>
              <a:t>Reproduction</a:t>
            </a:r>
            <a:r>
              <a:rPr lang="en-US" sz="3200" dirty="0"/>
              <a:t>: </a:t>
            </a:r>
            <a:r>
              <a:rPr lang="en-US" sz="3200" dirty="0" smtClean="0"/>
              <a:t>Gentoo </a:t>
            </a:r>
            <a:r>
              <a:rPr lang="en-US" sz="3200" dirty="0"/>
              <a:t>parents work together to create nests to raise their young in. Both parents will typically take turns sitting on the egg for more than a month. Once hatched, chicks stay in the nest for up to a month, where the parents will share childcare responsibilities.</a:t>
            </a:r>
          </a:p>
          <a:p>
            <a:pPr fontAlgn="base"/>
            <a:endParaRPr lang="en-US" sz="1800" dirty="0"/>
          </a:p>
        </p:txBody>
      </p:sp>
    </p:spTree>
    <p:extLst>
      <p:ext uri="{BB962C8B-B14F-4D97-AF65-F5344CB8AC3E}">
        <p14:creationId xmlns:p14="http://schemas.microsoft.com/office/powerpoint/2010/main" val="275184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92818"/>
          </a:xfrm>
        </p:spPr>
        <p:txBody>
          <a:bodyPr>
            <a:normAutofit fontScale="90000"/>
          </a:bodyPr>
          <a:lstStyle/>
          <a:p>
            <a:r>
              <a:rPr lang="en-US" dirty="0" smtClean="0"/>
              <a:t>Dolphins: </a:t>
            </a:r>
            <a:r>
              <a:rPr lang="en-US" sz="3100" dirty="0"/>
              <a:t>T</a:t>
            </a:r>
            <a:r>
              <a:rPr lang="en-US" sz="3100" dirty="0" smtClean="0"/>
              <a:t>essa Hill</a:t>
            </a:r>
            <a:endParaRPr lang="en-US" sz="3100" dirty="0"/>
          </a:p>
        </p:txBody>
      </p:sp>
      <p:sp>
        <p:nvSpPr>
          <p:cNvPr id="3" name="Content Placeholder 2"/>
          <p:cNvSpPr>
            <a:spLocks noGrp="1"/>
          </p:cNvSpPr>
          <p:nvPr>
            <p:ph sz="half" idx="1"/>
          </p:nvPr>
        </p:nvSpPr>
        <p:spPr>
          <a:xfrm>
            <a:off x="838200" y="957944"/>
            <a:ext cx="5497286" cy="5219019"/>
          </a:xfrm>
        </p:spPr>
        <p:txBody>
          <a:bodyPr>
            <a:normAutofit fontScale="62500" lnSpcReduction="20000"/>
          </a:bodyPr>
          <a:lstStyle/>
          <a:p>
            <a:r>
              <a:rPr lang="en-US" b="1" dirty="0"/>
              <a:t>Dolphin </a:t>
            </a:r>
            <a:r>
              <a:rPr lang="en-US" b="1" dirty="0" smtClean="0"/>
              <a:t>Characteristics:</a:t>
            </a:r>
            <a:endParaRPr lang="en-US" b="1" dirty="0"/>
          </a:p>
          <a:p>
            <a:pPr lvl="1"/>
            <a:r>
              <a:rPr lang="en-US" dirty="0" smtClean="0"/>
              <a:t>Fluke </a:t>
            </a:r>
            <a:r>
              <a:rPr lang="en-US" dirty="0"/>
              <a:t>Tail- Tail so dolphins can swim and jump. This provides a different purpose than normal fish that have vertical tails. Has special veins designed to conserve </a:t>
            </a:r>
            <a:r>
              <a:rPr lang="en-US" dirty="0" smtClean="0"/>
              <a:t>heat.</a:t>
            </a:r>
            <a:endParaRPr lang="en-US" dirty="0"/>
          </a:p>
          <a:p>
            <a:pPr lvl="1"/>
            <a:r>
              <a:rPr lang="en-US" dirty="0" smtClean="0"/>
              <a:t>Pectoral </a:t>
            </a:r>
            <a:r>
              <a:rPr lang="en-US" dirty="0"/>
              <a:t>fins- Aid in steering when swimming and act as hands for dolphins to touch other </a:t>
            </a:r>
            <a:r>
              <a:rPr lang="en-US" dirty="0" smtClean="0"/>
              <a:t>dolphins</a:t>
            </a:r>
            <a:endParaRPr lang="en-US" dirty="0"/>
          </a:p>
          <a:p>
            <a:pPr lvl="1"/>
            <a:r>
              <a:rPr lang="en-US" dirty="0" smtClean="0"/>
              <a:t>Dorsal </a:t>
            </a:r>
            <a:r>
              <a:rPr lang="en-US" dirty="0"/>
              <a:t>Fin-Helps the dolphin maintain stability and release </a:t>
            </a:r>
            <a:r>
              <a:rPr lang="en-US" dirty="0" smtClean="0"/>
              <a:t>heat.</a:t>
            </a:r>
            <a:endParaRPr lang="en-US" dirty="0"/>
          </a:p>
          <a:p>
            <a:pPr lvl="1"/>
            <a:r>
              <a:rPr lang="en-US" dirty="0" smtClean="0"/>
              <a:t>Blowhole- </a:t>
            </a:r>
            <a:r>
              <a:rPr lang="en-US" dirty="0"/>
              <a:t>where Dolphins breathe from. Some dolphins blow bubbles through these holes to </a:t>
            </a:r>
            <a:r>
              <a:rPr lang="en-US" dirty="0" smtClean="0"/>
              <a:t>communicate</a:t>
            </a:r>
            <a:endParaRPr lang="en-US" dirty="0"/>
          </a:p>
          <a:p>
            <a:pPr lvl="1"/>
            <a:r>
              <a:rPr lang="en-US" dirty="0" smtClean="0"/>
              <a:t>Melon(forehead</a:t>
            </a:r>
            <a:r>
              <a:rPr lang="en-US" dirty="0"/>
              <a:t>)-Recognizes sound and is important for the dolphin’s use of </a:t>
            </a:r>
            <a:r>
              <a:rPr lang="en-US" dirty="0" smtClean="0"/>
              <a:t>echolocation.</a:t>
            </a:r>
            <a:endParaRPr lang="en-US" dirty="0"/>
          </a:p>
          <a:p>
            <a:pPr lvl="1"/>
            <a:r>
              <a:rPr lang="en-US" dirty="0" smtClean="0"/>
              <a:t>Jawbone-Has </a:t>
            </a:r>
            <a:r>
              <a:rPr lang="en-US" dirty="0"/>
              <a:t>sound receptors that send the vibration to the </a:t>
            </a:r>
            <a:r>
              <a:rPr lang="en-US" dirty="0" smtClean="0"/>
              <a:t>ears.</a:t>
            </a:r>
            <a:endParaRPr lang="en-US" dirty="0"/>
          </a:p>
          <a:p>
            <a:pPr lvl="1"/>
            <a:r>
              <a:rPr lang="en-US" dirty="0" smtClean="0"/>
              <a:t>Brain-Has </a:t>
            </a:r>
            <a:r>
              <a:rPr lang="en-US" dirty="0"/>
              <a:t>the second largest mammal brain after </a:t>
            </a:r>
            <a:r>
              <a:rPr lang="en-US" dirty="0" smtClean="0"/>
              <a:t>humans.</a:t>
            </a:r>
            <a:endParaRPr lang="en-US" dirty="0"/>
          </a:p>
          <a:p>
            <a:pPr lvl="1"/>
            <a:r>
              <a:rPr lang="en-US" dirty="0" smtClean="0"/>
              <a:t>Teeth-They </a:t>
            </a:r>
            <a:r>
              <a:rPr lang="en-US" dirty="0"/>
              <a:t>are cone shaped to trap prey. Some dolphins can have 100 teeth.</a:t>
            </a:r>
            <a:endParaRPr lang="en-US" b="0" dirty="0" smtClean="0">
              <a:effectLst/>
            </a:endParaRPr>
          </a:p>
          <a:p>
            <a:endParaRPr lang="en-US" dirty="0"/>
          </a:p>
          <a:p>
            <a:r>
              <a:rPr lang="en-US" b="1" dirty="0" smtClean="0"/>
              <a:t>There </a:t>
            </a:r>
            <a:r>
              <a:rPr lang="en-US" b="1" dirty="0"/>
              <a:t>are 44 species of dolphins, the newest species of dolphins was discovered in 2011</a:t>
            </a:r>
            <a:r>
              <a:rPr lang="en-US" b="1" dirty="0" smtClean="0"/>
              <a:t>.</a:t>
            </a:r>
            <a:r>
              <a:rPr lang="en-US" dirty="0" smtClean="0"/>
              <a:t/>
            </a:r>
            <a:br>
              <a:rPr lang="en-US" dirty="0" smtClean="0"/>
            </a:br>
            <a:endParaRPr lang="en-US" dirty="0"/>
          </a:p>
        </p:txBody>
      </p:sp>
      <p:pic>
        <p:nvPicPr>
          <p:cNvPr id="5" name="Content Placeholder 4"/>
          <p:cNvPicPr>
            <a:picLocks noGrp="1" noChangeAspect="1"/>
          </p:cNvPicPr>
          <p:nvPr>
            <p:ph sz="half" idx="2"/>
          </p:nvPr>
        </p:nvPicPr>
        <p:blipFill>
          <a:blip r:embed="rId2"/>
          <a:stretch>
            <a:fillRect/>
          </a:stretch>
        </p:blipFill>
        <p:spPr>
          <a:xfrm>
            <a:off x="6749531" y="1237796"/>
            <a:ext cx="3983393" cy="4351338"/>
          </a:xfrm>
          <a:prstGeom prst="rect">
            <a:avLst/>
          </a:prstGeom>
        </p:spPr>
      </p:pic>
    </p:spTree>
    <p:extLst>
      <p:ext uri="{BB962C8B-B14F-4D97-AF65-F5344CB8AC3E}">
        <p14:creationId xmlns:p14="http://schemas.microsoft.com/office/powerpoint/2010/main" val="41267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6"/>
            <a:ext cx="10515600" cy="473074"/>
          </a:xfrm>
        </p:spPr>
        <p:txBody>
          <a:bodyPr>
            <a:noAutofit/>
          </a:bodyPr>
          <a:lstStyle/>
          <a:p>
            <a:r>
              <a:rPr lang="en-US" sz="3200" dirty="0" smtClean="0"/>
              <a:t>Amazon River Dolphin</a:t>
            </a:r>
            <a:endParaRPr lang="en-US" sz="3200" dirty="0"/>
          </a:p>
        </p:txBody>
      </p:sp>
      <p:sp>
        <p:nvSpPr>
          <p:cNvPr id="7" name="Content Placeholder 6"/>
          <p:cNvSpPr>
            <a:spLocks noGrp="1"/>
          </p:cNvSpPr>
          <p:nvPr>
            <p:ph sz="half" idx="1"/>
          </p:nvPr>
        </p:nvSpPr>
        <p:spPr>
          <a:xfrm>
            <a:off x="838200" y="1175657"/>
            <a:ext cx="5181600" cy="5001306"/>
          </a:xfrm>
        </p:spPr>
        <p:txBody>
          <a:bodyPr>
            <a:normAutofit fontScale="70000" lnSpcReduction="20000"/>
          </a:bodyPr>
          <a:lstStyle/>
          <a:p>
            <a:r>
              <a:rPr lang="en-US" dirty="0"/>
              <a:t>Eukarya -&gt; Animalia -&gt; Chordata -&gt; Mammalia -&gt; </a:t>
            </a:r>
            <a:r>
              <a:rPr lang="en-US" dirty="0" err="1"/>
              <a:t>Artiodactyla</a:t>
            </a:r>
            <a:r>
              <a:rPr lang="en-US" dirty="0"/>
              <a:t> -&gt; </a:t>
            </a:r>
            <a:r>
              <a:rPr lang="en-US" dirty="0" err="1"/>
              <a:t>Iniidae</a:t>
            </a:r>
            <a:r>
              <a:rPr lang="en-US" dirty="0"/>
              <a:t> -&gt; </a:t>
            </a:r>
            <a:r>
              <a:rPr lang="en-US" i="1" dirty="0"/>
              <a:t>Inia</a:t>
            </a:r>
            <a:r>
              <a:rPr lang="en-US" dirty="0"/>
              <a:t> -&gt; </a:t>
            </a:r>
            <a:r>
              <a:rPr lang="en-US" i="1" dirty="0" err="1"/>
              <a:t>geoffrensis</a:t>
            </a:r>
            <a:endParaRPr lang="en-US" b="0" dirty="0" smtClean="0">
              <a:effectLst/>
            </a:endParaRPr>
          </a:p>
          <a:p>
            <a:r>
              <a:rPr lang="en-US" dirty="0"/>
              <a:t>Habitat: They are found in the freshwater rivers of the Amazon and the Orinoco in Bolivia, Colombia, Brazil, Ecuador, Peru and Venezuela</a:t>
            </a:r>
            <a:endParaRPr lang="en-US" b="0" dirty="0" smtClean="0">
              <a:effectLst/>
            </a:endParaRPr>
          </a:p>
          <a:p>
            <a:r>
              <a:rPr lang="en-US" dirty="0"/>
              <a:t>Predators: Humans are the only treat to this species.</a:t>
            </a:r>
            <a:endParaRPr lang="en-US" b="0" dirty="0" smtClean="0">
              <a:effectLst/>
            </a:endParaRPr>
          </a:p>
          <a:p>
            <a:r>
              <a:rPr lang="en-US" dirty="0"/>
              <a:t>Diet: They mainly eat catfish</a:t>
            </a:r>
            <a:endParaRPr lang="en-US" b="0" dirty="0" smtClean="0">
              <a:effectLst/>
            </a:endParaRPr>
          </a:p>
          <a:p>
            <a:r>
              <a:rPr lang="en-US" dirty="0"/>
              <a:t> Reproduction: They have a gestation period of 11-15 months to give birth to one dolphin</a:t>
            </a:r>
            <a:endParaRPr lang="en-US" b="0" dirty="0" smtClean="0">
              <a:effectLst/>
            </a:endParaRPr>
          </a:p>
          <a:p>
            <a:r>
              <a:rPr lang="en-US" dirty="0"/>
              <a:t>Fun Facts: The males can be pink which is thought to be scar tissue from fights. The more vibrant the pink is on males the more attractive they are to the females(sexual selection</a:t>
            </a:r>
            <a:r>
              <a:rPr lang="en-US" dirty="0" smtClean="0"/>
              <a:t>)</a:t>
            </a:r>
            <a:br>
              <a:rPr lang="en-US" dirty="0" smtClean="0"/>
            </a:br>
            <a:endParaRPr lang="en-US" dirty="0"/>
          </a:p>
        </p:txBody>
      </p:sp>
      <p:pic>
        <p:nvPicPr>
          <p:cNvPr id="2050" name="Picture 2" descr="https://lh5.googleusercontent.com/374ScwW9D_9c6Fl7vHPtX2k6S0rthIGAOlQzmcpaND6wVP9XtfAUAafoXD9Hzk6zmVKwc9U69Ap0Ja4UPVl_5qDeZtQGHPqjTHWIHfwRup-WzC8w1OMeT2TyqDwt1pBy_oAPBANV"/>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rot="16200000">
            <a:off x="7142135" y="1161596"/>
            <a:ext cx="3263503" cy="4351338"/>
          </a:xfrm>
        </p:spPr>
      </p:pic>
    </p:spTree>
    <p:extLst>
      <p:ext uri="{BB962C8B-B14F-4D97-AF65-F5344CB8AC3E}">
        <p14:creationId xmlns:p14="http://schemas.microsoft.com/office/powerpoint/2010/main" val="5557504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40418"/>
          </a:xfrm>
        </p:spPr>
        <p:txBody>
          <a:bodyPr>
            <a:noAutofit/>
          </a:bodyPr>
          <a:lstStyle/>
          <a:p>
            <a:r>
              <a:rPr lang="en-US" sz="3200" dirty="0" smtClean="0"/>
              <a:t>Common Bottlenose Dolphin</a:t>
            </a:r>
            <a:endParaRPr lang="en-US" sz="3200" dirty="0"/>
          </a:p>
        </p:txBody>
      </p:sp>
      <p:sp>
        <p:nvSpPr>
          <p:cNvPr id="4" name="Content Placeholder 3"/>
          <p:cNvSpPr>
            <a:spLocks noGrp="1"/>
          </p:cNvSpPr>
          <p:nvPr>
            <p:ph sz="half" idx="2"/>
          </p:nvPr>
        </p:nvSpPr>
        <p:spPr>
          <a:xfrm>
            <a:off x="6172200" y="990600"/>
            <a:ext cx="5181600" cy="5186363"/>
          </a:xfrm>
        </p:spPr>
        <p:txBody>
          <a:bodyPr>
            <a:normAutofit fontScale="77500" lnSpcReduction="20000"/>
          </a:bodyPr>
          <a:lstStyle/>
          <a:p>
            <a:r>
              <a:rPr lang="en-US" dirty="0"/>
              <a:t>Eukarya -&gt;Animalia -&gt;Chordata -&gt;Mammalia -&gt;</a:t>
            </a:r>
            <a:r>
              <a:rPr lang="en-US" dirty="0" err="1"/>
              <a:t>Artiodactyla</a:t>
            </a:r>
            <a:r>
              <a:rPr lang="en-US" dirty="0"/>
              <a:t> -&gt;</a:t>
            </a:r>
            <a:r>
              <a:rPr lang="en-US" dirty="0">
                <a:hlinkClick r:id="rId2"/>
              </a:rPr>
              <a:t>Delphinidae</a:t>
            </a:r>
            <a:r>
              <a:rPr lang="en-US" dirty="0"/>
              <a:t> -&gt;</a:t>
            </a:r>
            <a:r>
              <a:rPr lang="en-US" i="1" dirty="0" err="1"/>
              <a:t>Tursiops</a:t>
            </a:r>
            <a:r>
              <a:rPr lang="en-US" i="1" dirty="0"/>
              <a:t> </a:t>
            </a:r>
            <a:r>
              <a:rPr lang="en-US" dirty="0"/>
              <a:t>-&gt;</a:t>
            </a:r>
            <a:r>
              <a:rPr lang="en-US" i="1" dirty="0" err="1"/>
              <a:t>truncatus</a:t>
            </a:r>
            <a:endParaRPr lang="en-US" b="0" dirty="0" smtClean="0">
              <a:effectLst/>
            </a:endParaRPr>
          </a:p>
          <a:p>
            <a:r>
              <a:rPr lang="en-US" dirty="0"/>
              <a:t>Habitat:</a:t>
            </a:r>
            <a:r>
              <a:rPr lang="en-US" i="1" dirty="0"/>
              <a:t> </a:t>
            </a:r>
            <a:r>
              <a:rPr lang="en-US" dirty="0"/>
              <a:t>Tropical or subtropical coastal habitats(</a:t>
            </a:r>
            <a:r>
              <a:rPr lang="en-US" dirty="0" err="1"/>
              <a:t>california</a:t>
            </a:r>
            <a:r>
              <a:rPr lang="en-US" dirty="0"/>
              <a:t>, Australia, Red Sea, Indian Ocean etc.)</a:t>
            </a:r>
            <a:endParaRPr lang="en-US" b="0" dirty="0" smtClean="0">
              <a:effectLst/>
            </a:endParaRPr>
          </a:p>
          <a:p>
            <a:r>
              <a:rPr lang="en-US" dirty="0"/>
              <a:t>Predators: The adults have no predators but young dolphins can be taken by sharks. Humans are harmful as they hunt these animals for consumption</a:t>
            </a:r>
            <a:endParaRPr lang="en-US" b="0" dirty="0" smtClean="0">
              <a:effectLst/>
            </a:endParaRPr>
          </a:p>
          <a:p>
            <a:r>
              <a:rPr lang="en-US" dirty="0"/>
              <a:t>Diet: Small fish, shrimp  and squid</a:t>
            </a:r>
            <a:endParaRPr lang="en-US" b="0" dirty="0" smtClean="0">
              <a:effectLst/>
            </a:endParaRPr>
          </a:p>
          <a:p>
            <a:r>
              <a:rPr lang="en-US" dirty="0"/>
              <a:t>Reproduction: Females have one dolphin after a 12 month gestation period, this occurs every 3-6 years. They reach sexual maturity between 5-14  years of age.</a:t>
            </a:r>
            <a:endParaRPr lang="en-US" b="0" dirty="0" smtClean="0">
              <a:effectLst/>
            </a:endParaRPr>
          </a:p>
          <a:p>
            <a:r>
              <a:rPr lang="en-US" dirty="0"/>
              <a:t>Fun fact: The largest dolphins in this species can be 12.5 </a:t>
            </a:r>
            <a:r>
              <a:rPr lang="en-US" dirty="0" err="1"/>
              <a:t>ft</a:t>
            </a:r>
            <a:r>
              <a:rPr lang="en-US" dirty="0"/>
              <a:t> long and weigh up to 1,400 pounds</a:t>
            </a:r>
            <a:endParaRPr lang="en-US" b="0" dirty="0" smtClean="0">
              <a:effectLst/>
            </a:endParaRPr>
          </a:p>
          <a:p>
            <a:endParaRPr lang="en-US" dirty="0"/>
          </a:p>
        </p:txBody>
      </p:sp>
      <p:pic>
        <p:nvPicPr>
          <p:cNvPr id="3074" name="Picture 2" descr="https://lh5.googleusercontent.com/xN7PV7iD3jAaVHP2LNzZLmzvx2byiOqT4hznjkTTwwCFhE5Vxx1qFfiYllG7sn7C_6xbU7SllhGknqGHHeCwHlfv3PWcQuPuCbKMUIWhs__Un4zBp7RHP-K1aZAdUt4OR6gV49YO"/>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rot="16200000">
            <a:off x="1484114" y="990600"/>
            <a:ext cx="3889772" cy="518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562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92818"/>
          </a:xfrm>
        </p:spPr>
        <p:txBody>
          <a:bodyPr>
            <a:normAutofit fontScale="90000"/>
          </a:bodyPr>
          <a:lstStyle/>
          <a:p>
            <a:r>
              <a:rPr lang="en-US" dirty="0" smtClean="0"/>
              <a:t>Foxes: </a:t>
            </a:r>
            <a:r>
              <a:rPr lang="en-US" sz="3600" dirty="0" smtClean="0"/>
              <a:t>Chase Cohen</a:t>
            </a:r>
            <a:endParaRPr lang="en-US" sz="3600" dirty="0"/>
          </a:p>
        </p:txBody>
      </p:sp>
      <p:sp>
        <p:nvSpPr>
          <p:cNvPr id="3" name="Content Placeholder 2"/>
          <p:cNvSpPr>
            <a:spLocks noGrp="1"/>
          </p:cNvSpPr>
          <p:nvPr>
            <p:ph sz="half" idx="1"/>
          </p:nvPr>
        </p:nvSpPr>
        <p:spPr>
          <a:xfrm>
            <a:off x="838200" y="957944"/>
            <a:ext cx="5181600" cy="5219019"/>
          </a:xfrm>
        </p:spPr>
        <p:txBody>
          <a:bodyPr>
            <a:normAutofit fontScale="62500" lnSpcReduction="20000"/>
          </a:bodyPr>
          <a:lstStyle/>
          <a:p>
            <a:r>
              <a:rPr lang="en-US" sz="2600" dirty="0" smtClean="0"/>
              <a:t>On </a:t>
            </a:r>
            <a:r>
              <a:rPr lang="en-US" sz="2600" dirty="0"/>
              <a:t>the </a:t>
            </a:r>
            <a:r>
              <a:rPr lang="en-US" sz="2600" b="1" dirty="0"/>
              <a:t>evolutionary tree</a:t>
            </a:r>
            <a:r>
              <a:rPr lang="en-US" sz="2600" dirty="0"/>
              <a:t>, the fox would be alongside species like dogs, cats, lions, homo sapiens etc. They are mammals and would be just beyond that section on the </a:t>
            </a:r>
            <a:r>
              <a:rPr lang="en-US" sz="2600" dirty="0" smtClean="0"/>
              <a:t>tree</a:t>
            </a:r>
          </a:p>
          <a:p>
            <a:r>
              <a:rPr lang="en-US" sz="2600" b="1" dirty="0"/>
              <a:t>Common Fox </a:t>
            </a:r>
            <a:r>
              <a:rPr lang="en-US" sz="2600" b="1" dirty="0" smtClean="0"/>
              <a:t>Characteristics:</a:t>
            </a:r>
            <a:endParaRPr lang="en-US" sz="2600" dirty="0" smtClean="0"/>
          </a:p>
          <a:p>
            <a:pPr lvl="1"/>
            <a:r>
              <a:rPr lang="en-US" sz="2600" dirty="0" smtClean="0"/>
              <a:t>Since </a:t>
            </a:r>
            <a:r>
              <a:rPr lang="en-US" sz="2600" dirty="0"/>
              <a:t>Foxes are on the hunt a lot, they are more susceptible to an earlier death. While foxes can live up to 10 years old in the wild, their average age is only 2-3 years because of car accidents and </a:t>
            </a:r>
            <a:r>
              <a:rPr lang="en-US" sz="2600" dirty="0" smtClean="0"/>
              <a:t>disease</a:t>
            </a:r>
          </a:p>
          <a:p>
            <a:pPr lvl="1"/>
            <a:r>
              <a:rPr lang="en-US" sz="2600" dirty="0" smtClean="0"/>
              <a:t>The </a:t>
            </a:r>
            <a:r>
              <a:rPr lang="en-US" sz="2600" dirty="0"/>
              <a:t>term “fox face” stems from the fact that foxes have a distinct muzzle unique to </a:t>
            </a:r>
            <a:r>
              <a:rPr lang="en-US" sz="2600" dirty="0" smtClean="0"/>
              <a:t>them</a:t>
            </a:r>
          </a:p>
          <a:p>
            <a:pPr lvl="1"/>
            <a:r>
              <a:rPr lang="en-US" sz="2600" dirty="0" smtClean="0"/>
              <a:t>Foxes </a:t>
            </a:r>
            <a:r>
              <a:rPr lang="en-US" sz="2600" dirty="0"/>
              <a:t>are pack animals like other </a:t>
            </a:r>
            <a:r>
              <a:rPr lang="en-US" sz="2600" dirty="0" err="1"/>
              <a:t>Canidae</a:t>
            </a:r>
            <a:r>
              <a:rPr lang="en-US" sz="2600" dirty="0"/>
              <a:t>, but do live in small families. Parents raise their young before they are old enough to hunt and survive on their </a:t>
            </a:r>
            <a:r>
              <a:rPr lang="en-US" sz="2600" dirty="0" smtClean="0"/>
              <a:t>own.</a:t>
            </a:r>
          </a:p>
          <a:p>
            <a:pPr lvl="1"/>
            <a:r>
              <a:rPr lang="en-US" sz="2600" dirty="0" smtClean="0"/>
              <a:t>Foxes </a:t>
            </a:r>
            <a:r>
              <a:rPr lang="en-US" sz="2600" dirty="0"/>
              <a:t>are not ideal pets due to their aggressive </a:t>
            </a:r>
            <a:r>
              <a:rPr lang="en-US" sz="2600" dirty="0" err="1"/>
              <a:t>behaviour</a:t>
            </a:r>
            <a:r>
              <a:rPr lang="en-US" sz="2600" dirty="0"/>
              <a:t> towards </a:t>
            </a:r>
            <a:r>
              <a:rPr lang="en-US" sz="2600" dirty="0" smtClean="0"/>
              <a:t>humans</a:t>
            </a:r>
          </a:p>
          <a:p>
            <a:pPr lvl="1"/>
            <a:r>
              <a:rPr lang="en-US" sz="2600" dirty="0" smtClean="0"/>
              <a:t>Foxes </a:t>
            </a:r>
            <a:r>
              <a:rPr lang="en-US" sz="2600" dirty="0"/>
              <a:t>are usually nocturnal </a:t>
            </a:r>
            <a:endParaRPr lang="en-US" sz="2600" dirty="0" smtClean="0"/>
          </a:p>
          <a:p>
            <a:pPr lvl="1"/>
            <a:r>
              <a:rPr lang="en-US" sz="2600" dirty="0" smtClean="0"/>
              <a:t>Most </a:t>
            </a:r>
            <a:r>
              <a:rPr lang="en-US" sz="2600" dirty="0"/>
              <a:t>foxes can run upwards of 45 mph while in pursuit of </a:t>
            </a:r>
            <a:r>
              <a:rPr lang="en-US" sz="2600" dirty="0" smtClean="0"/>
              <a:t>prey</a:t>
            </a:r>
          </a:p>
          <a:p>
            <a:pPr lvl="1"/>
            <a:r>
              <a:rPr lang="en-US" sz="2600" dirty="0" smtClean="0"/>
              <a:t>A </a:t>
            </a:r>
            <a:r>
              <a:rPr lang="en-US" sz="2600" dirty="0"/>
              <a:t>fox’s vision is strong, similar to that of a house cat</a:t>
            </a:r>
          </a:p>
          <a:p>
            <a:r>
              <a:rPr lang="en-US" sz="2600" b="1" smtClean="0"/>
              <a:t>Species</a:t>
            </a:r>
            <a:r>
              <a:rPr lang="en-US" sz="2600" smtClean="0"/>
              <a:t>: 12</a:t>
            </a:r>
            <a:r>
              <a:rPr lang="en-US" dirty="0" smtClean="0"/>
              <a:t/>
            </a:r>
            <a:br>
              <a:rPr lang="en-US" dirty="0" smtClean="0"/>
            </a:br>
            <a:endParaRPr lang="en-US" dirty="0"/>
          </a:p>
        </p:txBody>
      </p:sp>
      <p:pic>
        <p:nvPicPr>
          <p:cNvPr id="4098" name="Picture 2" descr="https://lh6.googleusercontent.com/hNT_5aLDxd48mEMI0h9b_VILs_b-B_GDvcIlkfZZi--OL5-H1eyRwonRBuSEmz0k_YV2CAu9MdTjt-GdHxAc0LmSqaAMeJ5uuJXqFDb_t9XDd10S6gzy-xAKZiSDYILN-Jz1fNdZ"/>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rot="16200000">
            <a:off x="7143070" y="957603"/>
            <a:ext cx="3914775" cy="521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7878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p:spPr>
        <p:txBody>
          <a:bodyPr>
            <a:normAutofit fontScale="90000"/>
          </a:bodyPr>
          <a:lstStyle/>
          <a:p>
            <a:r>
              <a:rPr lang="en-US" dirty="0" smtClean="0"/>
              <a:t>            Red Fox				  Arctic Fox</a:t>
            </a:r>
            <a:endParaRPr lang="en-US" dirty="0"/>
          </a:p>
        </p:txBody>
      </p:sp>
      <p:sp>
        <p:nvSpPr>
          <p:cNvPr id="3" name="Content Placeholder 2"/>
          <p:cNvSpPr>
            <a:spLocks noGrp="1"/>
          </p:cNvSpPr>
          <p:nvPr>
            <p:ph sz="half" idx="1"/>
          </p:nvPr>
        </p:nvSpPr>
        <p:spPr>
          <a:xfrm>
            <a:off x="838200" y="1077686"/>
            <a:ext cx="5181600" cy="5099277"/>
          </a:xfrm>
        </p:spPr>
        <p:txBody>
          <a:bodyPr>
            <a:normAutofit fontScale="62500" lnSpcReduction="20000"/>
          </a:bodyPr>
          <a:lstStyle/>
          <a:p>
            <a:r>
              <a:rPr lang="en-US" dirty="0"/>
              <a:t>Diet: </a:t>
            </a:r>
            <a:r>
              <a:rPr lang="en-US" dirty="0" smtClean="0"/>
              <a:t> Red </a:t>
            </a:r>
            <a:r>
              <a:rPr lang="en-US" dirty="0"/>
              <a:t>foxes mostly eat rabbits and other rodents, however, if they need to, they will also eat fruit and birds as well as scavenge in trash cans</a:t>
            </a:r>
            <a:endParaRPr lang="en-US" b="0" dirty="0" smtClean="0">
              <a:effectLst/>
            </a:endParaRPr>
          </a:p>
          <a:p>
            <a:r>
              <a:rPr lang="en-US" dirty="0" smtClean="0"/>
              <a:t>Habitat</a:t>
            </a:r>
            <a:r>
              <a:rPr lang="en-US" dirty="0"/>
              <a:t>: </a:t>
            </a:r>
            <a:r>
              <a:rPr lang="en-US" dirty="0" smtClean="0"/>
              <a:t> Red </a:t>
            </a:r>
            <a:r>
              <a:rPr lang="en-US" dirty="0"/>
              <a:t>foxes are found only in North America, across the entirety of the continental United States as well as parts of Canada. </a:t>
            </a:r>
            <a:endParaRPr lang="en-US" b="0" dirty="0" smtClean="0">
              <a:effectLst/>
            </a:endParaRPr>
          </a:p>
          <a:p>
            <a:r>
              <a:rPr lang="en-US" dirty="0" smtClean="0"/>
              <a:t>Classification: Eukarya, Animalia, Chordata, Mammalia, </a:t>
            </a:r>
            <a:r>
              <a:rPr lang="en-US" dirty="0" err="1" smtClean="0"/>
              <a:t>Carnivora</a:t>
            </a:r>
            <a:r>
              <a:rPr lang="en-US" dirty="0" smtClean="0"/>
              <a:t>, </a:t>
            </a:r>
            <a:r>
              <a:rPr lang="en-US" dirty="0" err="1" smtClean="0"/>
              <a:t>Canidae</a:t>
            </a:r>
            <a:r>
              <a:rPr lang="en-US" dirty="0" smtClean="0"/>
              <a:t>, </a:t>
            </a:r>
            <a:r>
              <a:rPr lang="en-US" i="1" dirty="0" err="1" smtClean="0"/>
              <a:t>Vulpes</a:t>
            </a:r>
            <a:r>
              <a:rPr lang="en-US" i="1" dirty="0" smtClean="0"/>
              <a:t> </a:t>
            </a:r>
            <a:r>
              <a:rPr lang="en-US" u="sng" dirty="0" err="1" smtClean="0"/>
              <a:t>vulpe</a:t>
            </a:r>
            <a:r>
              <a:rPr lang="en-US" b="0" dirty="0" smtClean="0">
                <a:effectLst/>
              </a:rPr>
              <a:t/>
            </a:r>
            <a:br>
              <a:rPr lang="en-US" b="0" dirty="0" smtClean="0">
                <a:effectLst/>
              </a:rPr>
            </a:br>
            <a:r>
              <a:rPr lang="en-US" b="0" dirty="0" smtClean="0">
                <a:effectLst/>
              </a:rPr>
              <a:t/>
            </a:r>
            <a:br>
              <a:rPr lang="en-US" b="0" dirty="0" smtClean="0">
                <a:effectLst/>
              </a:rPr>
            </a:br>
            <a:r>
              <a:rPr lang="en-US" dirty="0" smtClean="0"/>
              <a:t>Reproduction: Red </a:t>
            </a:r>
            <a:r>
              <a:rPr lang="en-US" dirty="0"/>
              <a:t>foxes mate in the </a:t>
            </a:r>
            <a:r>
              <a:rPr lang="en-US" dirty="0" smtClean="0"/>
              <a:t>winter. Litters </a:t>
            </a:r>
            <a:r>
              <a:rPr lang="en-US" dirty="0"/>
              <a:t>are between 1 to 12 pups</a:t>
            </a:r>
            <a:endParaRPr lang="en-US" b="0" dirty="0" smtClean="0">
              <a:effectLst/>
            </a:endParaRPr>
          </a:p>
          <a:p>
            <a:r>
              <a:rPr lang="en-US" dirty="0" smtClean="0"/>
              <a:t>Predators: Eagles, Wolves, Bears, Mountain Lions, Humans</a:t>
            </a:r>
            <a:endParaRPr lang="en-US" b="0" dirty="0" smtClean="0">
              <a:effectLst/>
            </a:endParaRPr>
          </a:p>
          <a:p>
            <a:r>
              <a:rPr lang="en-US" dirty="0" smtClean="0"/>
              <a:t>Interesting Facts:</a:t>
            </a:r>
            <a:endParaRPr lang="en-US" dirty="0"/>
          </a:p>
          <a:p>
            <a:pPr lvl="1"/>
            <a:r>
              <a:rPr lang="en-US" dirty="0" smtClean="0"/>
              <a:t>A </a:t>
            </a:r>
            <a:r>
              <a:rPr lang="en-US" dirty="0"/>
              <a:t>Red Fox’s tail is around 70% of its total body </a:t>
            </a:r>
            <a:r>
              <a:rPr lang="en-US" dirty="0" smtClean="0"/>
              <a:t>length</a:t>
            </a:r>
          </a:p>
          <a:p>
            <a:pPr lvl="1"/>
            <a:r>
              <a:rPr lang="en-US" dirty="0" smtClean="0"/>
              <a:t>Red </a:t>
            </a:r>
            <a:r>
              <a:rPr lang="en-US" dirty="0"/>
              <a:t>Foxes are mostly monogamous - staying with one partner for their </a:t>
            </a:r>
            <a:r>
              <a:rPr lang="en-US" dirty="0" smtClean="0"/>
              <a:t>life</a:t>
            </a:r>
            <a:endParaRPr lang="en-US" dirty="0"/>
          </a:p>
          <a:p>
            <a:pPr lvl="1"/>
            <a:r>
              <a:rPr lang="en-US" dirty="0" smtClean="0"/>
              <a:t>When </a:t>
            </a:r>
            <a:r>
              <a:rPr lang="en-US" dirty="0"/>
              <a:t>frightened or intimidated, red foxes grin to show </a:t>
            </a:r>
            <a:r>
              <a:rPr lang="en-US" dirty="0" smtClean="0"/>
              <a:t>submission</a:t>
            </a:r>
            <a:br>
              <a:rPr lang="en-US" dirty="0" smtClean="0"/>
            </a:br>
            <a:endParaRPr lang="en-US" dirty="0"/>
          </a:p>
        </p:txBody>
      </p:sp>
      <p:sp>
        <p:nvSpPr>
          <p:cNvPr id="4" name="Content Placeholder 3"/>
          <p:cNvSpPr>
            <a:spLocks noGrp="1"/>
          </p:cNvSpPr>
          <p:nvPr>
            <p:ph sz="half" idx="2"/>
          </p:nvPr>
        </p:nvSpPr>
        <p:spPr>
          <a:xfrm>
            <a:off x="6172200" y="1077686"/>
            <a:ext cx="5181600" cy="5099277"/>
          </a:xfrm>
        </p:spPr>
        <p:txBody>
          <a:bodyPr>
            <a:normAutofit fontScale="62500" lnSpcReduction="20000"/>
          </a:bodyPr>
          <a:lstStyle/>
          <a:p>
            <a:r>
              <a:rPr lang="en-US" dirty="0"/>
              <a:t>Diet: Lemmings, Voles, Sea Birds, and Seal pups</a:t>
            </a:r>
            <a:endParaRPr lang="en-US" b="0" dirty="0" smtClean="0">
              <a:effectLst/>
            </a:endParaRPr>
          </a:p>
          <a:p>
            <a:r>
              <a:rPr lang="en-US" dirty="0" smtClean="0"/>
              <a:t>Habitat</a:t>
            </a:r>
            <a:r>
              <a:rPr lang="en-US" dirty="0"/>
              <a:t>: Found entirely in arctic </a:t>
            </a:r>
            <a:r>
              <a:rPr lang="en-US" dirty="0" err="1"/>
              <a:t>tundras</a:t>
            </a:r>
            <a:r>
              <a:rPr lang="en-US" dirty="0"/>
              <a:t>, the arctic fox lives in Alaska, Greenland, Russia, and Canada, and Iceland</a:t>
            </a:r>
            <a:endParaRPr lang="en-US" b="0" dirty="0" smtClean="0">
              <a:effectLst/>
            </a:endParaRPr>
          </a:p>
          <a:p>
            <a:r>
              <a:rPr lang="en-US" dirty="0" smtClean="0"/>
              <a:t>Predators: Wolves</a:t>
            </a:r>
            <a:r>
              <a:rPr lang="en-US" dirty="0"/>
              <a:t>, Polar Bears, and Humans; with an occasional Arctic Owl</a:t>
            </a:r>
            <a:endParaRPr lang="en-US" b="0" dirty="0" smtClean="0">
              <a:effectLst/>
            </a:endParaRPr>
          </a:p>
          <a:p>
            <a:r>
              <a:rPr lang="en-US" dirty="0" smtClean="0"/>
              <a:t>Reproduction</a:t>
            </a:r>
            <a:r>
              <a:rPr lang="en-US" dirty="0"/>
              <a:t>: They are monogamous and mate for </a:t>
            </a:r>
            <a:r>
              <a:rPr lang="en-US" dirty="0" smtClean="0"/>
              <a:t>life. Mate </a:t>
            </a:r>
            <a:r>
              <a:rPr lang="en-US" dirty="0"/>
              <a:t>in the Spring to Early Summer and average 11 whelps per litter</a:t>
            </a:r>
            <a:endParaRPr lang="en-US" b="0" dirty="0" smtClean="0">
              <a:effectLst/>
            </a:endParaRPr>
          </a:p>
          <a:p>
            <a:r>
              <a:rPr lang="en-US" dirty="0" smtClean="0"/>
              <a:t>Classification:</a:t>
            </a:r>
            <a:r>
              <a:rPr lang="en-US" dirty="0"/>
              <a:t> </a:t>
            </a:r>
            <a:r>
              <a:rPr lang="en-US" dirty="0" smtClean="0"/>
              <a:t>Eukarya, Animalia, Chordata, Mammalia, </a:t>
            </a:r>
            <a:r>
              <a:rPr lang="en-US" dirty="0" err="1" smtClean="0"/>
              <a:t>Carnivora</a:t>
            </a:r>
            <a:r>
              <a:rPr lang="en-US" dirty="0" smtClean="0"/>
              <a:t>, </a:t>
            </a:r>
            <a:r>
              <a:rPr lang="en-US" i="1" dirty="0" err="1" smtClean="0"/>
              <a:t>Vulpes</a:t>
            </a:r>
            <a:r>
              <a:rPr lang="en-US" dirty="0"/>
              <a:t> </a:t>
            </a:r>
            <a:r>
              <a:rPr lang="en-US" u="sng" dirty="0" err="1" smtClean="0"/>
              <a:t>lagopus</a:t>
            </a:r>
            <a:endParaRPr lang="en-US" b="0" dirty="0" smtClean="0">
              <a:effectLst/>
            </a:endParaRPr>
          </a:p>
          <a:p>
            <a:r>
              <a:rPr lang="en-US" dirty="0"/>
              <a:t>Interesting </a:t>
            </a:r>
            <a:r>
              <a:rPr lang="en-US" dirty="0" smtClean="0"/>
              <a:t>Facts:</a:t>
            </a:r>
            <a:endParaRPr lang="en-US" dirty="0"/>
          </a:p>
          <a:p>
            <a:pPr lvl="1"/>
            <a:r>
              <a:rPr lang="en-US" dirty="0" smtClean="0"/>
              <a:t>Arctic </a:t>
            </a:r>
            <a:r>
              <a:rPr lang="en-US" dirty="0"/>
              <a:t>Foxes can withstand temperatures as low as -70 degrees </a:t>
            </a:r>
            <a:r>
              <a:rPr lang="en-US" dirty="0" smtClean="0"/>
              <a:t>Fahrenheit</a:t>
            </a:r>
          </a:p>
          <a:p>
            <a:pPr lvl="1"/>
            <a:r>
              <a:rPr lang="en-US" dirty="0" smtClean="0"/>
              <a:t>They </a:t>
            </a:r>
            <a:r>
              <a:rPr lang="en-US" dirty="0"/>
              <a:t>use extensive tunnel systems for living and </a:t>
            </a:r>
            <a:r>
              <a:rPr lang="en-US" dirty="0" smtClean="0"/>
              <a:t>traversing</a:t>
            </a:r>
          </a:p>
          <a:p>
            <a:pPr lvl="1"/>
            <a:r>
              <a:rPr lang="en-US" dirty="0" smtClean="0"/>
              <a:t>Arctic </a:t>
            </a:r>
            <a:r>
              <a:rPr lang="en-US" dirty="0"/>
              <a:t>Foxes do not hibernate during the coldest parts of the </a:t>
            </a:r>
            <a:r>
              <a:rPr lang="en-US" dirty="0" smtClean="0"/>
              <a:t>year</a:t>
            </a:r>
            <a:br>
              <a:rPr lang="en-US" dirty="0" smtClean="0"/>
            </a:br>
            <a:r>
              <a:rPr lang="en-US" dirty="0" smtClean="0"/>
              <a:t/>
            </a:r>
            <a:br>
              <a:rPr lang="en-US" dirty="0" smtClean="0"/>
            </a:br>
            <a:endParaRPr lang="en-US" dirty="0"/>
          </a:p>
        </p:txBody>
      </p:sp>
    </p:spTree>
    <p:extLst>
      <p:ext uri="{BB962C8B-B14F-4D97-AF65-F5344CB8AC3E}">
        <p14:creationId xmlns:p14="http://schemas.microsoft.com/office/powerpoint/2010/main" val="2020826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69018"/>
          </a:xfrm>
        </p:spPr>
        <p:txBody>
          <a:bodyPr>
            <a:normAutofit fontScale="90000"/>
          </a:bodyPr>
          <a:lstStyle/>
          <a:p>
            <a:r>
              <a:rPr lang="en-US" dirty="0" smtClean="0"/>
              <a:t>Lemurs: </a:t>
            </a:r>
            <a:r>
              <a:rPr lang="en-US" sz="3100" dirty="0" err="1" smtClean="0"/>
              <a:t>Saaya</a:t>
            </a:r>
            <a:r>
              <a:rPr lang="en-US" sz="3100" dirty="0" smtClean="0"/>
              <a:t> Thompson</a:t>
            </a:r>
            <a:endParaRPr lang="en-US" sz="3100" dirty="0"/>
          </a:p>
        </p:txBody>
      </p:sp>
      <p:sp>
        <p:nvSpPr>
          <p:cNvPr id="3" name="Content Placeholder 2"/>
          <p:cNvSpPr>
            <a:spLocks noGrp="1"/>
          </p:cNvSpPr>
          <p:nvPr>
            <p:ph sz="half" idx="1"/>
          </p:nvPr>
        </p:nvSpPr>
        <p:spPr>
          <a:xfrm>
            <a:off x="838200" y="1034144"/>
            <a:ext cx="5181600" cy="5142819"/>
          </a:xfrm>
        </p:spPr>
        <p:txBody>
          <a:bodyPr>
            <a:normAutofit fontScale="77500" lnSpcReduction="20000"/>
          </a:bodyPr>
          <a:lstStyle/>
          <a:p>
            <a:r>
              <a:rPr lang="en-US" b="1" dirty="0" smtClean="0"/>
              <a:t>Common Characteristics:</a:t>
            </a:r>
            <a:endParaRPr lang="en-US" dirty="0" smtClean="0"/>
          </a:p>
          <a:p>
            <a:pPr lvl="1"/>
            <a:r>
              <a:rPr lang="en-US" dirty="0" smtClean="0"/>
              <a:t>Lemurs </a:t>
            </a:r>
            <a:r>
              <a:rPr lang="en-US" dirty="0"/>
              <a:t>are typically arboreal, which means they live in trees and spend the majority of their time in the canopy or mid level of rainforests. The ring-tailed lemur is an exception, spending lots of its time on the ground. </a:t>
            </a:r>
          </a:p>
          <a:p>
            <a:pPr lvl="1"/>
            <a:r>
              <a:rPr lang="en-US" dirty="0" smtClean="0"/>
              <a:t>Most </a:t>
            </a:r>
            <a:r>
              <a:rPr lang="en-US" dirty="0"/>
              <a:t>lemurs are diurnal (awake during the day and asleep at night), especially species who live in groups such as the ring-tailed and brown lemur. Smaller lemurs are nocturnal. </a:t>
            </a:r>
            <a:endParaRPr lang="en-US" dirty="0" smtClean="0"/>
          </a:p>
          <a:p>
            <a:pPr lvl="1"/>
            <a:r>
              <a:rPr lang="en-US" dirty="0" smtClean="0"/>
              <a:t>Lemurs </a:t>
            </a:r>
            <a:r>
              <a:rPr lang="en-US" dirty="0"/>
              <a:t>commonly eat fruits and leaves. Smaller species may eat insects. </a:t>
            </a:r>
            <a:endParaRPr lang="en-US" dirty="0" smtClean="0"/>
          </a:p>
          <a:p>
            <a:pPr lvl="1"/>
            <a:r>
              <a:rPr lang="en-US" dirty="0" smtClean="0"/>
              <a:t>Lemurs </a:t>
            </a:r>
            <a:r>
              <a:rPr lang="en-US" dirty="0"/>
              <a:t>lack prehensile tails, so they cannot hang by them from trees. </a:t>
            </a:r>
            <a:endParaRPr lang="en-US" dirty="0" smtClean="0"/>
          </a:p>
          <a:p>
            <a:pPr lvl="1"/>
            <a:r>
              <a:rPr lang="en-US" dirty="0" smtClean="0"/>
              <a:t>Lemurs </a:t>
            </a:r>
            <a:r>
              <a:rPr lang="en-US" dirty="0"/>
              <a:t>have a strong sense of smell and good vision, both at night and during the day. </a:t>
            </a:r>
            <a:endParaRPr lang="en-US" dirty="0" smtClean="0"/>
          </a:p>
          <a:p>
            <a:pPr lvl="1"/>
            <a:r>
              <a:rPr lang="en-US" dirty="0" smtClean="0"/>
              <a:t>Lemurs </a:t>
            </a:r>
            <a:r>
              <a:rPr lang="en-US" dirty="0"/>
              <a:t>use their teeth and a grooming claw (second toe on hind feet) for </a:t>
            </a:r>
            <a:r>
              <a:rPr lang="en-US" dirty="0" smtClean="0"/>
              <a:t>grooming</a:t>
            </a:r>
            <a:endParaRPr lang="en-US" dirty="0"/>
          </a:p>
          <a:p>
            <a:r>
              <a:rPr lang="en-US" b="1" dirty="0"/>
              <a:t> </a:t>
            </a:r>
            <a:endParaRPr lang="en-US" dirty="0"/>
          </a:p>
        </p:txBody>
      </p:sp>
      <p:pic>
        <p:nvPicPr>
          <p:cNvPr id="5" name="image4.jpg"/>
          <p:cNvPicPr>
            <a:picLocks noGrp="1"/>
          </p:cNvPicPr>
          <p:nvPr>
            <p:ph sz="half" idx="2"/>
          </p:nvPr>
        </p:nvPicPr>
        <p:blipFill>
          <a:blip r:embed="rId2"/>
          <a:srcRect/>
          <a:stretch>
            <a:fillRect/>
          </a:stretch>
        </p:blipFill>
        <p:spPr>
          <a:xfrm>
            <a:off x="6498771" y="1371601"/>
            <a:ext cx="5181600" cy="3886200"/>
          </a:xfrm>
          <a:prstGeom prst="rect">
            <a:avLst/>
          </a:prstGeom>
          <a:ln/>
        </p:spPr>
      </p:pic>
    </p:spTree>
    <p:extLst>
      <p:ext uri="{BB962C8B-B14F-4D97-AF65-F5344CB8AC3E}">
        <p14:creationId xmlns:p14="http://schemas.microsoft.com/office/powerpoint/2010/main" val="398281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00932"/>
          </a:xfrm>
        </p:spPr>
        <p:txBody>
          <a:bodyPr>
            <a:normAutofit fontScale="90000"/>
          </a:bodyPr>
          <a:lstStyle/>
          <a:p>
            <a:endParaRPr lang="en-US"/>
          </a:p>
        </p:txBody>
      </p:sp>
      <p:sp>
        <p:nvSpPr>
          <p:cNvPr id="4" name="Content Placeholder 3"/>
          <p:cNvSpPr>
            <a:spLocks noGrp="1"/>
          </p:cNvSpPr>
          <p:nvPr>
            <p:ph sz="half" idx="2"/>
          </p:nvPr>
        </p:nvSpPr>
        <p:spPr>
          <a:xfrm>
            <a:off x="6172200" y="957944"/>
            <a:ext cx="5181600" cy="5219020"/>
          </a:xfrm>
        </p:spPr>
        <p:txBody>
          <a:bodyPr>
            <a:normAutofit/>
          </a:bodyPr>
          <a:lstStyle/>
          <a:p>
            <a:r>
              <a:rPr lang="en-US" sz="2400" dirty="0" smtClean="0"/>
              <a:t>Lemurs are prosimians, which evolved before the anthropoids (humans are anthropoids). </a:t>
            </a:r>
          </a:p>
          <a:p>
            <a:r>
              <a:rPr lang="en-US" sz="2400" b="1" dirty="0" smtClean="0"/>
              <a:t>Species: </a:t>
            </a:r>
            <a:r>
              <a:rPr lang="en-US" sz="2400" dirty="0" smtClean="0"/>
              <a:t>The exact classification of lemurs is debatable, but it is generally agreed upon that there are slightly over 30 living species. 16 species have gone extinct, probably due to habitat loss and hunting by humans</a:t>
            </a:r>
          </a:p>
          <a:p>
            <a:r>
              <a:rPr lang="en-US" sz="2400" dirty="0"/>
              <a:t>One (extinct) ancient lemur species (</a:t>
            </a:r>
            <a:r>
              <a:rPr lang="en-US" sz="2400" dirty="0" err="1"/>
              <a:t>archaeoindris</a:t>
            </a:r>
            <a:r>
              <a:rPr lang="en-US" sz="2400" dirty="0"/>
              <a:t>) was said to be as large as a gorilla, weighing over 400 </a:t>
            </a:r>
            <a:r>
              <a:rPr lang="en-US" sz="2400" dirty="0" smtClean="0"/>
              <a:t>pounds!</a:t>
            </a:r>
          </a:p>
          <a:p>
            <a:endParaRPr lang="en-US" dirty="0" smtClean="0"/>
          </a:p>
          <a:p>
            <a:endParaRPr lang="en-US" dirty="0"/>
          </a:p>
        </p:txBody>
      </p:sp>
      <p:pic>
        <p:nvPicPr>
          <p:cNvPr id="5" name="image3.jpg"/>
          <p:cNvPicPr>
            <a:picLocks noGrp="1"/>
          </p:cNvPicPr>
          <p:nvPr>
            <p:ph sz="half" idx="1"/>
          </p:nvPr>
        </p:nvPicPr>
        <p:blipFill>
          <a:blip r:embed="rId2"/>
          <a:srcRect/>
          <a:stretch>
            <a:fillRect/>
          </a:stretch>
        </p:blipFill>
        <p:spPr>
          <a:xfrm>
            <a:off x="838200" y="1428750"/>
            <a:ext cx="5181600" cy="3886200"/>
          </a:xfrm>
          <a:prstGeom prst="rect">
            <a:avLst/>
          </a:prstGeom>
          <a:ln/>
        </p:spPr>
      </p:pic>
    </p:spTree>
    <p:extLst>
      <p:ext uri="{BB962C8B-B14F-4D97-AF65-F5344CB8AC3E}">
        <p14:creationId xmlns:p14="http://schemas.microsoft.com/office/powerpoint/2010/main" val="13042732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4140</Words>
  <Application>Microsoft Macintosh PowerPoint</Application>
  <PresentationFormat>Widescreen</PresentationFormat>
  <Paragraphs>288</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Calibri</vt:lpstr>
      <vt:lpstr>Calibri Light</vt:lpstr>
      <vt:lpstr>Mangal</vt:lpstr>
      <vt:lpstr>Arial</vt:lpstr>
      <vt:lpstr>Office Theme</vt:lpstr>
      <vt:lpstr>Classification Project  Gallery Walk</vt:lpstr>
      <vt:lpstr>                        Table of Contents</vt:lpstr>
      <vt:lpstr>Dolphins: Tessa Hill</vt:lpstr>
      <vt:lpstr>Amazon River Dolphin</vt:lpstr>
      <vt:lpstr>Common Bottlenose Dolphin</vt:lpstr>
      <vt:lpstr>Foxes: Chase Cohen</vt:lpstr>
      <vt:lpstr>            Red Fox      Arctic Fox</vt:lpstr>
      <vt:lpstr>Lemurs: Saaya Thompson</vt:lpstr>
      <vt:lpstr>PowerPoint Presentation</vt:lpstr>
      <vt:lpstr>          Ring-Tailed Lemur          Pygmy Mouse Lemur (Peters’s Mouse Lemur)  </vt:lpstr>
      <vt:lpstr>Big Cats: Cass Biles</vt:lpstr>
      <vt:lpstr>PowerPoint Presentation</vt:lpstr>
      <vt:lpstr>               Siberian Tiger                       African Lion    </vt:lpstr>
      <vt:lpstr>Bears: Elliot Shin</vt:lpstr>
      <vt:lpstr>   American Black Bear                 Giant Panda</vt:lpstr>
      <vt:lpstr>Whales: Max Renwick</vt:lpstr>
      <vt:lpstr>          Narwhal                             Blue Whale</vt:lpstr>
      <vt:lpstr>Frogs: Bella Quintero</vt:lpstr>
      <vt:lpstr>      American Bullfrog                        American Green Tree Frog</vt:lpstr>
      <vt:lpstr>Sharks: Caleb Moon</vt:lpstr>
      <vt:lpstr>PowerPoint Presentation</vt:lpstr>
      <vt:lpstr>      Common Thresher                          Greenland Shark</vt:lpstr>
      <vt:lpstr>Octopus: Amanda Taylor</vt:lpstr>
      <vt:lpstr>PowerPoint Presentation</vt:lpstr>
      <vt:lpstr>      Greater Blue-Ringed Octopus                                               Giant Pacific Octopus </vt:lpstr>
      <vt:lpstr>Snakes: Katya Gilmore</vt:lpstr>
      <vt:lpstr>   Western Diamondback Rattlesnake                      Yellow Bellied Sea Snake</vt:lpstr>
      <vt:lpstr>Penguins: Hannah Lasky</vt:lpstr>
      <vt:lpstr>         Emperor Penguin                         Gentoo Penguin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Classification Project  Gallery Walk</dc:title>
  <dc:creator>Microsoft Office User</dc:creator>
  <cp:lastModifiedBy>Microsoft Office User</cp:lastModifiedBy>
  <cp:revision>27</cp:revision>
  <dcterms:created xsi:type="dcterms:W3CDTF">2020-04-28T16:27:07Z</dcterms:created>
  <dcterms:modified xsi:type="dcterms:W3CDTF">2020-04-30T16:19:59Z</dcterms:modified>
</cp:coreProperties>
</file>