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0" r:id="rId6"/>
    <p:sldId id="263" r:id="rId7"/>
    <p:sldId id="264" r:id="rId8"/>
    <p:sldId id="265" r:id="rId9"/>
    <p:sldId id="266" r:id="rId10"/>
    <p:sldId id="262"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03"/>
    <p:restoredTop sz="94698"/>
  </p:normalViewPr>
  <p:slideViewPr>
    <p:cSldViewPr snapToGrid="0" snapToObjects="1">
      <p:cViewPr varScale="1">
        <p:scale>
          <a:sx n="120" d="100"/>
          <a:sy n="120"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378C14-DF25-3D46-8F50-9A388ABBFAC2}"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95216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78C14-DF25-3D46-8F50-9A388ABBFAC2}"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56005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78C14-DF25-3D46-8F50-9A388ABBFAC2}"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43137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378C14-DF25-3D46-8F50-9A388ABBFAC2}"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12967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78C14-DF25-3D46-8F50-9A388ABBFAC2}" type="datetimeFigureOut">
              <a:rPr lang="en-US" smtClean="0"/>
              <a:t>5/1/20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1049445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378C14-DF25-3D46-8F50-9A388ABBFAC2}"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74177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378C14-DF25-3D46-8F50-9A388ABBFAC2}" type="datetimeFigureOut">
              <a:rPr lang="en-US" smtClean="0"/>
              <a:t>5/1/20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9434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378C14-DF25-3D46-8F50-9A388ABBFAC2}" type="datetimeFigureOut">
              <a:rPr lang="en-US" smtClean="0"/>
              <a:t>5/1/20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1726300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78C14-DF25-3D46-8F50-9A388ABBFAC2}" type="datetimeFigureOut">
              <a:rPr lang="en-US" smtClean="0"/>
              <a:t>5/1/20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143221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8C14-DF25-3D46-8F50-9A388ABBFAC2}"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7826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378C14-DF25-3D46-8F50-9A388ABBFAC2}" type="datetimeFigureOut">
              <a:rPr lang="en-US" smtClean="0"/>
              <a:t>5/1/20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1AA97F-780B-DF43-BCFF-91FC0014CC3C}" type="slidenum">
              <a:rPr lang="en-US" smtClean="0"/>
              <a:t>‹#›</a:t>
            </a:fld>
            <a:endParaRPr lang="en-US"/>
          </a:p>
        </p:txBody>
      </p:sp>
    </p:spTree>
    <p:extLst>
      <p:ext uri="{BB962C8B-B14F-4D97-AF65-F5344CB8AC3E}">
        <p14:creationId xmlns:p14="http://schemas.microsoft.com/office/powerpoint/2010/main" val="11148542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78C14-DF25-3D46-8F50-9A388ABBFAC2}" type="datetimeFigureOut">
              <a:rPr lang="en-US" smtClean="0"/>
              <a:t>5/1/20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AA97F-780B-DF43-BCFF-91FC0014CC3C}" type="slidenum">
              <a:rPr lang="en-US" smtClean="0"/>
              <a:t>‹#›</a:t>
            </a:fld>
            <a:endParaRPr lang="en-US"/>
          </a:p>
        </p:txBody>
      </p:sp>
    </p:spTree>
    <p:extLst>
      <p:ext uri="{BB962C8B-B14F-4D97-AF65-F5344CB8AC3E}">
        <p14:creationId xmlns:p14="http://schemas.microsoft.com/office/powerpoint/2010/main" val="207560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g"/><Relationship Id="rId3"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g"/><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04707"/>
            <a:ext cx="9144000" cy="893134"/>
          </a:xfrm>
        </p:spPr>
        <p:txBody>
          <a:bodyPr>
            <a:normAutofit fontScale="90000"/>
          </a:bodyPr>
          <a:lstStyle/>
          <a:p>
            <a:r>
              <a:rPr lang="en-US" dirty="0"/>
              <a:t>T</a:t>
            </a:r>
            <a:r>
              <a:rPr lang="en-US" dirty="0" smtClean="0"/>
              <a:t>ranspiration Lab</a:t>
            </a:r>
            <a:endParaRPr lang="en-US" dirty="0"/>
          </a:p>
        </p:txBody>
      </p:sp>
      <p:sp>
        <p:nvSpPr>
          <p:cNvPr id="3" name="Subtitle 2"/>
          <p:cNvSpPr>
            <a:spLocks noGrp="1"/>
          </p:cNvSpPr>
          <p:nvPr>
            <p:ph type="subTitle" idx="1"/>
          </p:nvPr>
        </p:nvSpPr>
        <p:spPr>
          <a:xfrm>
            <a:off x="1524000" y="4114800"/>
            <a:ext cx="9144000" cy="1143000"/>
          </a:xfrm>
        </p:spPr>
        <p:txBody>
          <a:bodyPr/>
          <a:lstStyle/>
          <a:p>
            <a:r>
              <a:rPr lang="en-US" dirty="0" smtClean="0"/>
              <a:t>Open up a document. Make your way through this slide show and answer each question. You will also make a data table and a graph. Submit your completed lab to </a:t>
            </a:r>
            <a:r>
              <a:rPr lang="en-US" dirty="0" err="1" smtClean="0"/>
              <a:t>Turnitin.com</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1095" y="338665"/>
            <a:ext cx="1930991" cy="2574655"/>
          </a:xfrm>
          <a:prstGeom prst="rect">
            <a:avLst/>
          </a:prstGeom>
        </p:spPr>
      </p:pic>
    </p:spTree>
    <p:extLst>
      <p:ext uri="{BB962C8B-B14F-4D97-AF65-F5344CB8AC3E}">
        <p14:creationId xmlns:p14="http://schemas.microsoft.com/office/powerpoint/2010/main" val="222463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5</a:t>
            </a:r>
            <a:r>
              <a:rPr lang="en-US" sz="3200" dirty="0" smtClean="0"/>
              <a:t>. What is the manipulated variable in this experiment?</a:t>
            </a:r>
            <a:br>
              <a:rPr lang="en-US" sz="3200" dirty="0" smtClean="0"/>
            </a:br>
            <a:r>
              <a:rPr lang="en-US" sz="3200" dirty="0" smtClean="0"/>
              <a:t>6</a:t>
            </a:r>
            <a:r>
              <a:rPr lang="en-US" sz="3200" dirty="0" smtClean="0"/>
              <a:t>. </a:t>
            </a:r>
            <a:r>
              <a:rPr lang="en-US" sz="3200" dirty="0" smtClean="0"/>
              <a:t>Predict the trend in change in water height after 48 hours.</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2108994"/>
            <a:ext cx="4572000" cy="3784600"/>
          </a:xfrm>
        </p:spPr>
      </p:pic>
    </p:spTree>
    <p:extLst>
      <p:ext uri="{BB962C8B-B14F-4D97-AF65-F5344CB8AC3E}">
        <p14:creationId xmlns:p14="http://schemas.microsoft.com/office/powerpoint/2010/main" val="19210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7</a:t>
            </a:r>
            <a:r>
              <a:rPr lang="en-US" sz="3200" dirty="0" smtClean="0"/>
              <a:t>. </a:t>
            </a:r>
            <a:r>
              <a:rPr lang="en-US" sz="3200" dirty="0"/>
              <a:t>Measure the </a:t>
            </a:r>
            <a:r>
              <a:rPr lang="en-US" sz="3200" dirty="0" smtClean="0"/>
              <a:t>final height </a:t>
            </a:r>
            <a:r>
              <a:rPr lang="en-US" sz="3200" dirty="0"/>
              <a:t>of the water in each test tube at the </a:t>
            </a:r>
            <a:r>
              <a:rPr lang="en-US" sz="3200" dirty="0" smtClean="0"/>
              <a:t>end </a:t>
            </a:r>
            <a:r>
              <a:rPr lang="en-US" sz="3200" dirty="0"/>
              <a:t>of the experiment. Record.</a:t>
            </a:r>
            <a:r>
              <a:rPr lang="en-US" dirty="0" smtClean="0"/>
              <a:t> </a:t>
            </a:r>
            <a:endParaRPr lang="en-US" dirty="0"/>
          </a:p>
        </p:txBody>
      </p:sp>
      <p:sp>
        <p:nvSpPr>
          <p:cNvPr id="3" name="Text Placeholder 2"/>
          <p:cNvSpPr>
            <a:spLocks noGrp="1"/>
          </p:cNvSpPr>
          <p:nvPr>
            <p:ph type="body" idx="1"/>
          </p:nvPr>
        </p:nvSpPr>
        <p:spPr>
          <a:xfrm>
            <a:off x="839788" y="1681163"/>
            <a:ext cx="45719" cy="823912"/>
          </a:xfrm>
        </p:spPr>
        <p:txBody>
          <a:bodyPr/>
          <a:lstStyle/>
          <a:p>
            <a:pPr algn="ctr"/>
            <a:endParaRPr lang="en-US" dirty="0"/>
          </a:p>
        </p:txBody>
      </p:sp>
      <p:sp>
        <p:nvSpPr>
          <p:cNvPr id="5" name="Text Placeholder 4"/>
          <p:cNvSpPr>
            <a:spLocks noGrp="1"/>
          </p:cNvSpPr>
          <p:nvPr>
            <p:ph type="body" sz="quarter" idx="3"/>
          </p:nvPr>
        </p:nvSpPr>
        <p:spPr>
          <a:xfrm>
            <a:off x="839788" y="1681163"/>
            <a:ext cx="10515600" cy="823912"/>
          </a:xfrm>
        </p:spPr>
        <p:txBody>
          <a:bodyPr/>
          <a:lstStyle/>
          <a:p>
            <a:pPr algn="ctr"/>
            <a:r>
              <a:rPr lang="en-US" dirty="0" smtClean="0"/>
              <a:t>Small Leaf</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528853" y="2941189"/>
            <a:ext cx="5183188" cy="2812359"/>
          </a:xfrm>
        </p:spPr>
      </p:pic>
      <p:sp>
        <p:nvSpPr>
          <p:cNvPr id="14" name="Content Placeholder 13"/>
          <p:cNvSpPr>
            <a:spLocks noGrp="1"/>
          </p:cNvSpPr>
          <p:nvPr>
            <p:ph sz="half" idx="2"/>
          </p:nvPr>
        </p:nvSpPr>
        <p:spPr>
          <a:xfrm>
            <a:off x="839788" y="2505075"/>
            <a:ext cx="45719" cy="3684588"/>
          </a:xfrm>
        </p:spPr>
        <p:txBody>
          <a:bodyPr/>
          <a:lstStyle/>
          <a:p>
            <a:endParaRPr lang="en-US"/>
          </a:p>
        </p:txBody>
      </p:sp>
    </p:spTree>
    <p:extLst>
      <p:ext uri="{BB962C8B-B14F-4D97-AF65-F5344CB8AC3E}">
        <p14:creationId xmlns:p14="http://schemas.microsoft.com/office/powerpoint/2010/main" val="71473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pPr algn="ctr"/>
            <a:r>
              <a:rPr lang="en-US" dirty="0" smtClean="0"/>
              <a:t>Medium Leaf</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2807196"/>
            <a:ext cx="5157787" cy="3080345"/>
          </a:xfrm>
        </p:spPr>
      </p:pic>
      <p:sp>
        <p:nvSpPr>
          <p:cNvPr id="5" name="Text Placeholder 4"/>
          <p:cNvSpPr>
            <a:spLocks noGrp="1"/>
          </p:cNvSpPr>
          <p:nvPr>
            <p:ph type="body" sz="quarter" idx="3"/>
          </p:nvPr>
        </p:nvSpPr>
        <p:spPr/>
        <p:txBody>
          <a:bodyPr/>
          <a:lstStyle/>
          <a:p>
            <a:pPr algn="ctr"/>
            <a:r>
              <a:rPr lang="en-US" dirty="0" smtClean="0"/>
              <a:t>Large Leaf</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586045"/>
            <a:ext cx="5183188" cy="3522648"/>
          </a:xfrm>
        </p:spPr>
      </p:pic>
    </p:spTree>
    <p:extLst>
      <p:ext uri="{BB962C8B-B14F-4D97-AF65-F5344CB8AC3E}">
        <p14:creationId xmlns:p14="http://schemas.microsoft.com/office/powerpoint/2010/main" val="1575104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074"/>
          </a:xfrm>
        </p:spPr>
        <p:txBody>
          <a:bodyPr>
            <a:normAutofit fontScale="90000"/>
          </a:bodyPr>
          <a:lstStyle/>
          <a:p>
            <a:endParaRPr lang="en-US"/>
          </a:p>
        </p:txBody>
      </p:sp>
      <p:sp>
        <p:nvSpPr>
          <p:cNvPr id="3" name="Content Placeholder 2"/>
          <p:cNvSpPr>
            <a:spLocks noGrp="1"/>
          </p:cNvSpPr>
          <p:nvPr>
            <p:ph idx="1"/>
          </p:nvPr>
        </p:nvSpPr>
        <p:spPr>
          <a:xfrm>
            <a:off x="838200" y="584791"/>
            <a:ext cx="10515600" cy="5592172"/>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8</a:t>
            </a:r>
            <a:r>
              <a:rPr lang="en-US" dirty="0" smtClean="0"/>
              <a:t>. </a:t>
            </a:r>
            <a:r>
              <a:rPr lang="en-US" dirty="0" smtClean="0"/>
              <a:t>Find the change in height of water for each leaf.</a:t>
            </a:r>
          </a:p>
          <a:p>
            <a:pPr marL="0" marR="0" lvl="0" indent="0" defTabSz="914400" eaLnBrk="1" fontAlgn="auto" latinLnBrk="0" hangingPunct="1">
              <a:lnSpc>
                <a:spcPct val="100000"/>
              </a:lnSpc>
              <a:spcBef>
                <a:spcPts val="0"/>
              </a:spcBef>
              <a:spcAft>
                <a:spcPts val="0"/>
              </a:spcAft>
              <a:buClrTx/>
              <a:buSzTx/>
              <a:buFontTx/>
              <a:buNone/>
              <a:tabLst/>
              <a:defRPr/>
            </a:pPr>
            <a:r>
              <a:rPr lang="en-US" dirty="0"/>
              <a:t>9</a:t>
            </a:r>
            <a:r>
              <a:rPr lang="en-US" dirty="0" smtClean="0"/>
              <a:t>. </a:t>
            </a:r>
            <a:r>
              <a:rPr lang="en-US" dirty="0" smtClean="0"/>
              <a:t>Graph the results. You may use Logger Pro or any other graphing program. </a:t>
            </a:r>
            <a:r>
              <a:rPr lang="en-US" dirty="0" smtClean="0"/>
              <a:t>  </a:t>
            </a:r>
          </a:p>
          <a:p>
            <a:pPr marL="0" indent="0">
              <a:lnSpc>
                <a:spcPct val="100000"/>
              </a:lnSpc>
              <a:spcBef>
                <a:spcPts val="0"/>
              </a:spcBef>
              <a:buNone/>
              <a:defRPr/>
            </a:pPr>
            <a:r>
              <a:rPr lang="en-US" dirty="0"/>
              <a:t> </a:t>
            </a:r>
            <a:r>
              <a:rPr lang="en-US" dirty="0" smtClean="0"/>
              <a:t>    </a:t>
            </a:r>
            <a:r>
              <a:rPr lang="en-US" dirty="0"/>
              <a:t>Be sure your graph has</a:t>
            </a:r>
            <a:r>
              <a:rPr lang="en-US" dirty="0" smtClean="0"/>
              <a:t>:</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 a descriptive title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dirty="0" smtClean="0"/>
              <a:t>- labels, units, and error bars</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 an annotation where you </a:t>
            </a:r>
            <a:r>
              <a:rPr lang="en-US" u="sng" dirty="0" smtClean="0"/>
              <a:t>describe the trend </a:t>
            </a:r>
            <a:r>
              <a:rPr lang="en-US" dirty="0" smtClean="0"/>
              <a:t>shown by the </a:t>
            </a:r>
            <a:r>
              <a:rPr lang="en-US" dirty="0" smtClean="0"/>
              <a:t>graph</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(Ex. As the ________ increases, the _________ increases/decreases.)</a:t>
            </a:r>
            <a:endParaRPr lang="en-US" dirty="0" smtClean="0"/>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a:t>
            </a:r>
            <a:r>
              <a:rPr lang="en-US" dirty="0" smtClean="0"/>
              <a:t>10. </a:t>
            </a:r>
            <a:r>
              <a:rPr lang="en-US" dirty="0" smtClean="0"/>
              <a:t>Further analysis:</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a. List 3 controlled variables in this experiment. Be specific.</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b. I forgot to include a control test tube! What would this test tube</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contain? Why would it be useful?</a:t>
            </a:r>
          </a:p>
          <a:p>
            <a:pPr marL="0" marR="0" lvl="0" indent="0" defTabSz="914400" eaLnBrk="1" fontAlgn="auto" latinLnBrk="0" hangingPunct="1">
              <a:lnSpc>
                <a:spcPct val="100000"/>
              </a:lnSpc>
              <a:spcBef>
                <a:spcPts val="0"/>
              </a:spcBef>
              <a:spcAft>
                <a:spcPts val="0"/>
              </a:spcAft>
              <a:buClrTx/>
              <a:buSzTx/>
              <a:buFontTx/>
              <a:buNone/>
              <a:tabLst/>
              <a:defRPr/>
            </a:pPr>
            <a:r>
              <a:rPr lang="en-US" dirty="0"/>
              <a:t> </a:t>
            </a:r>
            <a:r>
              <a:rPr lang="en-US" dirty="0" smtClean="0"/>
              <a:t>    c. Other than including a control test tube, </a:t>
            </a:r>
            <a:r>
              <a:rPr lang="en-US" dirty="0" smtClean="0"/>
              <a:t>identify </a:t>
            </a:r>
            <a:r>
              <a:rPr lang="en-US" u="sng" dirty="0" smtClean="0"/>
              <a:t>one</a:t>
            </a:r>
            <a:r>
              <a:rPr lang="en-US" dirty="0" smtClean="0"/>
              <a:t> weakness or</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error in this procedure, its impact on th</a:t>
            </a:r>
            <a:r>
              <a:rPr lang="en-US" dirty="0" smtClean="0"/>
              <a:t>e results, and a suggestion</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         for improvement.</a:t>
            </a:r>
            <a:endParaRPr lang="en-US" dirty="0"/>
          </a:p>
        </p:txBody>
      </p:sp>
    </p:spTree>
    <p:extLst>
      <p:ext uri="{BB962C8B-B14F-4D97-AF65-F5344CB8AC3E}">
        <p14:creationId xmlns:p14="http://schemas.microsoft.com/office/powerpoint/2010/main" val="58394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35815"/>
          </a:xfrm>
        </p:spPr>
        <p:txBody>
          <a:bodyPr>
            <a:normAutofit fontScale="90000"/>
          </a:bodyPr>
          <a:lstStyle/>
          <a:p>
            <a:r>
              <a:rPr lang="en-US" sz="3100" dirty="0" smtClean="0"/>
              <a:t>Background:</a:t>
            </a:r>
            <a:br>
              <a:rPr lang="en-US" sz="3100" dirty="0" smtClean="0"/>
            </a:br>
            <a:r>
              <a:rPr lang="en-US" sz="3100" dirty="0" smtClean="0"/>
              <a:t>1. What is transpiration?</a:t>
            </a:r>
            <a:br>
              <a:rPr lang="en-US" sz="3100" dirty="0" smtClean="0"/>
            </a:br>
            <a:r>
              <a:rPr lang="en-US" sz="3100" dirty="0" smtClean="0"/>
              <a:t>2. Of what use is transpiration </a:t>
            </a:r>
            <a:r>
              <a:rPr lang="en-US" sz="3100" u="sng" dirty="0" smtClean="0"/>
              <a:t>to plants</a:t>
            </a:r>
            <a:r>
              <a:rPr lang="en-US" sz="3100" dirty="0" smtClean="0"/>
              <a:t>?</a:t>
            </a:r>
            <a:r>
              <a:rPr lang="en-US" sz="2700" dirty="0" smtClean="0"/>
              <a:t>(Hint: We talked about this when we covered the properties of water in the Biochemistry Unit. Also useful</a:t>
            </a:r>
            <a:r>
              <a:rPr lang="mr-IN" sz="2700" dirty="0" smtClean="0"/>
              <a:t>…</a:t>
            </a:r>
            <a:r>
              <a:rPr lang="en-US" sz="2700" dirty="0" smtClean="0"/>
              <a:t> The Google.)</a:t>
            </a:r>
            <a:endParaRPr lang="en-US" sz="2700" dirty="0"/>
          </a:p>
        </p:txBody>
      </p:sp>
      <p:pic>
        <p:nvPicPr>
          <p:cNvPr id="5" name="Content Placeholder 4" descr="sc000234a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72585" y="3054583"/>
            <a:ext cx="4528091" cy="2283964"/>
          </a:xfrm>
        </p:spPr>
      </p:pic>
      <p:pic>
        <p:nvPicPr>
          <p:cNvPr id="6" name="Picture 8" descr="sc0004d01d"/>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100067" y="2722516"/>
            <a:ext cx="3474720" cy="3557016"/>
          </a:xfrm>
        </p:spPr>
      </p:pic>
    </p:spTree>
    <p:extLst>
      <p:ext uri="{BB962C8B-B14F-4D97-AF65-F5344CB8AC3E}">
        <p14:creationId xmlns:p14="http://schemas.microsoft.com/office/powerpoint/2010/main" val="1410680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713"/>
            <a:ext cx="10515600" cy="1527912"/>
          </a:xfrm>
        </p:spPr>
        <p:txBody>
          <a:bodyPr>
            <a:noAutofit/>
          </a:bodyPr>
          <a:lstStyle/>
          <a:p>
            <a:r>
              <a:rPr lang="en-US" sz="2800" dirty="0" smtClean="0"/>
              <a:t>I set this up using test tubes that I brought home from school. If you want to try it yourself (optional), choose containers that are narrow with a small opening at the top. You will need 3 identical containers</a:t>
            </a:r>
            <a:r>
              <a:rPr lang="en-US" sz="3200" dirty="0" smtClean="0"/>
              <a:t>.</a:t>
            </a:r>
            <a:endParaRPr lang="en-US" sz="32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65351" y="2155234"/>
            <a:ext cx="3263503"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387803"/>
            <a:ext cx="5181600" cy="3886200"/>
          </a:xfrm>
        </p:spPr>
      </p:pic>
    </p:spTree>
    <p:extLst>
      <p:ext uri="{BB962C8B-B14F-4D97-AF65-F5344CB8AC3E}">
        <p14:creationId xmlns:p14="http://schemas.microsoft.com/office/powerpoint/2010/main" val="968648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Setting up the experiment</a:t>
            </a:r>
            <a:r>
              <a:rPr lang="mr-IN" sz="2800" dirty="0" smtClean="0"/>
              <a:t>…</a:t>
            </a:r>
            <a:r>
              <a:rPr lang="en-US" sz="2800" dirty="0" smtClean="0"/>
              <a:t> Cut leaves of different sizes from the same plant and quickly </a:t>
            </a:r>
            <a:r>
              <a:rPr lang="en-US" sz="2800" dirty="0" smtClean="0"/>
              <a:t>submerge </a:t>
            </a:r>
            <a:r>
              <a:rPr lang="en-US" sz="2800" dirty="0" smtClean="0"/>
              <a:t>them in water to avoid air bubbles in the vascular tissues that transport water (xylem).</a:t>
            </a:r>
            <a:endParaRPr lang="en-US" sz="28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7248" y="1825625"/>
            <a:ext cx="3263503" cy="4351338"/>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31248" y="1825625"/>
            <a:ext cx="3263503" cy="4351338"/>
          </a:xfrm>
        </p:spPr>
      </p:pic>
    </p:spTree>
    <p:extLst>
      <p:ext uri="{BB962C8B-B14F-4D97-AF65-F5344CB8AC3E}">
        <p14:creationId xmlns:p14="http://schemas.microsoft.com/office/powerpoint/2010/main" val="1376684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Place the leaves in test tubes filled with water. Make sure the petioles are fully submerged. Place them together in a place where they will be subjected to the same environment for the next 48 hours.</a:t>
            </a:r>
            <a:endParaRPr lang="en-US"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1773" y="2059541"/>
            <a:ext cx="4188453" cy="4351338"/>
          </a:xfrm>
        </p:spPr>
      </p:pic>
    </p:spTree>
    <p:extLst>
      <p:ext uri="{BB962C8B-B14F-4D97-AF65-F5344CB8AC3E}">
        <p14:creationId xmlns:p14="http://schemas.microsoft.com/office/powerpoint/2010/main" val="1537332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3. </a:t>
            </a:r>
            <a:r>
              <a:rPr lang="en-US" sz="3200" dirty="0" smtClean="0"/>
              <a:t>Measure </a:t>
            </a:r>
            <a:r>
              <a:rPr lang="en-US" sz="3200" dirty="0"/>
              <a:t>the </a:t>
            </a:r>
            <a:r>
              <a:rPr lang="en-US" sz="3200" dirty="0" smtClean="0"/>
              <a:t>initial height </a:t>
            </a:r>
            <a:r>
              <a:rPr lang="en-US" sz="3200" dirty="0"/>
              <a:t>of the water in each test tube at the beginning of the experiment. </a:t>
            </a:r>
            <a:r>
              <a:rPr lang="en-US" sz="3200" dirty="0" smtClean="0"/>
              <a:t>Record in a data table of your own design. (Remember to include units and uncertainty.)</a:t>
            </a:r>
            <a:endParaRPr lang="en-US" sz="3200" dirty="0"/>
          </a:p>
        </p:txBody>
      </p:sp>
      <p:sp>
        <p:nvSpPr>
          <p:cNvPr id="3" name="Text Placeholder 2"/>
          <p:cNvSpPr>
            <a:spLocks noGrp="1"/>
          </p:cNvSpPr>
          <p:nvPr>
            <p:ph type="body" idx="1"/>
          </p:nvPr>
        </p:nvSpPr>
        <p:spPr/>
        <p:txBody>
          <a:bodyPr/>
          <a:lstStyle/>
          <a:p>
            <a:pPr algn="ctr"/>
            <a:r>
              <a:rPr lang="en-US" dirty="0" smtClean="0"/>
              <a:t>	</a:t>
            </a:r>
            <a:endParaRPr lang="en-US" dirty="0"/>
          </a:p>
        </p:txBody>
      </p:sp>
      <p:sp>
        <p:nvSpPr>
          <p:cNvPr id="5" name="Text Placeholder 4"/>
          <p:cNvSpPr>
            <a:spLocks noGrp="1"/>
          </p:cNvSpPr>
          <p:nvPr>
            <p:ph type="body" sz="quarter" idx="3"/>
          </p:nvPr>
        </p:nvSpPr>
        <p:spPr>
          <a:xfrm>
            <a:off x="794071" y="1681163"/>
            <a:ext cx="10561318" cy="823912"/>
          </a:xfrm>
        </p:spPr>
        <p:txBody>
          <a:bodyPr/>
          <a:lstStyle/>
          <a:p>
            <a:pPr algn="ctr"/>
            <a:r>
              <a:rPr lang="en-US" dirty="0" smtClean="0"/>
              <a:t>Small Leaf</a:t>
            </a:r>
            <a:endParaRPr lang="en-US" dirty="0"/>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3405981" y="3006726"/>
            <a:ext cx="5183188" cy="2510006"/>
          </a:xfrm>
        </p:spPr>
      </p:pic>
      <p:sp>
        <p:nvSpPr>
          <p:cNvPr id="11" name="Content Placeholder 10"/>
          <p:cNvSpPr>
            <a:spLocks noGrp="1"/>
          </p:cNvSpPr>
          <p:nvPr>
            <p:ph sz="half" idx="2"/>
          </p:nvPr>
        </p:nvSpPr>
        <p:spPr>
          <a:xfrm flipH="1">
            <a:off x="794070" y="2505075"/>
            <a:ext cx="45719" cy="3684588"/>
          </a:xfrm>
        </p:spPr>
        <p:txBody>
          <a:bodyPr/>
          <a:lstStyle/>
          <a:p>
            <a:endParaRPr lang="en-US" dirty="0"/>
          </a:p>
        </p:txBody>
      </p:sp>
    </p:spTree>
    <p:extLst>
      <p:ext uri="{BB962C8B-B14F-4D97-AF65-F5344CB8AC3E}">
        <p14:creationId xmlns:p14="http://schemas.microsoft.com/office/powerpoint/2010/main" val="67949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dirty="0" smtClean="0"/>
              <a:t>Medium Leaf</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3227461"/>
            <a:ext cx="5157787" cy="2239816"/>
          </a:xfrm>
        </p:spPr>
      </p:pic>
      <p:sp>
        <p:nvSpPr>
          <p:cNvPr id="5" name="Text Placeholder 4"/>
          <p:cNvSpPr>
            <a:spLocks noGrp="1"/>
          </p:cNvSpPr>
          <p:nvPr>
            <p:ph type="body" sz="quarter" idx="3"/>
          </p:nvPr>
        </p:nvSpPr>
        <p:spPr/>
        <p:txBody>
          <a:bodyPr/>
          <a:lstStyle/>
          <a:p>
            <a:pPr algn="ctr"/>
            <a:r>
              <a:rPr lang="en-US" dirty="0" smtClean="0"/>
              <a:t>Large Leaf</a:t>
            </a:r>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008379"/>
            <a:ext cx="5183188" cy="2677980"/>
          </a:xfrm>
        </p:spPr>
      </p:pic>
    </p:spTree>
    <p:extLst>
      <p:ext uri="{BB962C8B-B14F-4D97-AF65-F5344CB8AC3E}">
        <p14:creationId xmlns:p14="http://schemas.microsoft.com/office/powerpoint/2010/main" val="913130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55600"/>
            <a:ext cx="10515600" cy="1143591"/>
          </a:xfrm>
        </p:spPr>
        <p:txBody>
          <a:bodyPr>
            <a:noAutofit/>
          </a:bodyPr>
          <a:lstStyle/>
          <a:p>
            <a:r>
              <a:rPr lang="en-US" sz="3200" dirty="0" smtClean="0"/>
              <a:t>4. Measure the length of each leaf </a:t>
            </a:r>
            <a:r>
              <a:rPr lang="en-US" sz="3200" u="sng" dirty="0" smtClean="0"/>
              <a:t>blade</a:t>
            </a:r>
            <a:r>
              <a:rPr lang="en-US" sz="3200" dirty="0" smtClean="0"/>
              <a:t> and record. (Remember to include units and uncertainty.)</a:t>
            </a:r>
            <a:endParaRPr lang="en-US" sz="3200" dirty="0"/>
          </a:p>
        </p:txBody>
      </p:sp>
      <p:sp>
        <p:nvSpPr>
          <p:cNvPr id="3" name="Text Placeholder 2"/>
          <p:cNvSpPr>
            <a:spLocks noGrp="1"/>
          </p:cNvSpPr>
          <p:nvPr>
            <p:ph type="body" idx="1"/>
          </p:nvPr>
        </p:nvSpPr>
        <p:spPr/>
        <p:txBody>
          <a:bodyPr>
            <a:normAutofit lnSpcReduction="10000"/>
          </a:bodyPr>
          <a:lstStyle/>
          <a:p>
            <a:r>
              <a:rPr lang="en-US" sz="1800" b="0" dirty="0" smtClean="0"/>
              <a:t>*I actually did this step at the end of the experiment so the leaves were never outside water,  but we need the information now to make a prediction!</a:t>
            </a:r>
            <a:endParaRPr lang="en-US" sz="1800" b="0" dirty="0"/>
          </a:p>
        </p:txBody>
      </p:sp>
      <p:sp>
        <p:nvSpPr>
          <p:cNvPr id="5" name="Text Placeholder 4"/>
          <p:cNvSpPr>
            <a:spLocks noGrp="1"/>
          </p:cNvSpPr>
          <p:nvPr>
            <p:ph type="body" sz="quarter" idx="3"/>
          </p:nvPr>
        </p:nvSpPr>
        <p:spPr>
          <a:xfrm>
            <a:off x="6172200" y="1317171"/>
            <a:ext cx="5183188" cy="522262"/>
          </a:xfrm>
        </p:spPr>
        <p:txBody>
          <a:bodyPr/>
          <a:lstStyle/>
          <a:p>
            <a:pPr algn="ctr"/>
            <a:r>
              <a:rPr lang="en-US" dirty="0" smtClean="0"/>
              <a:t>Small Leaf</a:t>
            </a:r>
            <a:endParaRPr lang="en-US" dirty="0"/>
          </a:p>
        </p:txBody>
      </p:sp>
      <p:pic>
        <p:nvPicPr>
          <p:cNvPr id="12"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001938" y="1915125"/>
            <a:ext cx="3523711" cy="4698281"/>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72431" y="3185319"/>
            <a:ext cx="3492500" cy="2324100"/>
          </a:xfrm>
        </p:spPr>
      </p:pic>
    </p:spTree>
    <p:extLst>
      <p:ext uri="{BB962C8B-B14F-4D97-AF65-F5344CB8AC3E}">
        <p14:creationId xmlns:p14="http://schemas.microsoft.com/office/powerpoint/2010/main" val="656165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46504"/>
          </a:xfrm>
        </p:spPr>
        <p:txBody>
          <a:bodyPr>
            <a:normAutofit fontScale="90000"/>
          </a:bodyPr>
          <a:lstStyle/>
          <a:p>
            <a:endParaRPr lang="en-US" dirty="0"/>
          </a:p>
        </p:txBody>
      </p:sp>
      <p:sp>
        <p:nvSpPr>
          <p:cNvPr id="3" name="Text Placeholder 2"/>
          <p:cNvSpPr>
            <a:spLocks noGrp="1"/>
          </p:cNvSpPr>
          <p:nvPr>
            <p:ph type="body" idx="1"/>
          </p:nvPr>
        </p:nvSpPr>
        <p:spPr>
          <a:xfrm>
            <a:off x="839788" y="740229"/>
            <a:ext cx="5157787" cy="674914"/>
          </a:xfrm>
        </p:spPr>
        <p:txBody>
          <a:bodyPr/>
          <a:lstStyle/>
          <a:p>
            <a:pPr algn="ctr"/>
            <a:r>
              <a:rPr lang="en-US" dirty="0" smtClean="0"/>
              <a:t>Medium Leaf</a:t>
            </a:r>
            <a:endParaRPr lang="en-US" dirty="0"/>
          </a:p>
        </p:txBody>
      </p:sp>
      <p:sp>
        <p:nvSpPr>
          <p:cNvPr id="5" name="Text Placeholder 4"/>
          <p:cNvSpPr>
            <a:spLocks noGrp="1"/>
          </p:cNvSpPr>
          <p:nvPr>
            <p:ph type="body" sz="quarter" idx="3"/>
          </p:nvPr>
        </p:nvSpPr>
        <p:spPr>
          <a:xfrm>
            <a:off x="6172200" y="740229"/>
            <a:ext cx="5183188" cy="674914"/>
          </a:xfrm>
        </p:spPr>
        <p:txBody>
          <a:bodyPr/>
          <a:lstStyle/>
          <a:p>
            <a:pPr algn="ctr"/>
            <a:r>
              <a:rPr lang="en-US" dirty="0" smtClean="0"/>
              <a:t>Large Leaf</a:t>
            </a:r>
            <a:endParaRPr lang="en-US" dirty="0"/>
          </a:p>
        </p:txBody>
      </p:sp>
      <p:pic>
        <p:nvPicPr>
          <p:cNvPr id="10" name="Content Placeholder 9"/>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736074" y="1643742"/>
            <a:ext cx="3409441" cy="4545921"/>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90961" y="1643742"/>
            <a:ext cx="3409441" cy="4545921"/>
          </a:xfrm>
        </p:spPr>
      </p:pic>
    </p:spTree>
    <p:extLst>
      <p:ext uri="{BB962C8B-B14F-4D97-AF65-F5344CB8AC3E}">
        <p14:creationId xmlns:p14="http://schemas.microsoft.com/office/powerpoint/2010/main" val="2957128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453</Words>
  <Application>Microsoft Macintosh PowerPoint</Application>
  <PresentationFormat>Widescreen</PresentationFormat>
  <Paragraphs>35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Mangal</vt:lpstr>
      <vt:lpstr>Arial</vt:lpstr>
      <vt:lpstr>Office Theme</vt:lpstr>
      <vt:lpstr>Transpiration Lab</vt:lpstr>
      <vt:lpstr>Background: 1. What is transpiration? 2. Of what use is transpiration to plants?(Hint: We talked about this when we covered the properties of water in the Biochemistry Unit. Also useful… The Google.)</vt:lpstr>
      <vt:lpstr>I set this up using test tubes that I brought home from school. If you want to try it yourself (optional), choose containers that are narrow with a small opening at the top. You will need 3 identical containers.</vt:lpstr>
      <vt:lpstr>Setting up the experiment… Cut leaves of different sizes from the same plant and quickly submerge them in water to avoid air bubbles in the vascular tissues that transport water (xylem).</vt:lpstr>
      <vt:lpstr>Place the leaves in test tubes filled with water. Make sure the petioles are fully submerged. Place them together in a place where they will be subjected to the same environment for the next 48 hours.</vt:lpstr>
      <vt:lpstr>3. Measure the initial height of the water in each test tube at the beginning of the experiment. Record in a data table of your own design. (Remember to include units and uncertainty.)</vt:lpstr>
      <vt:lpstr>PowerPoint Presentation</vt:lpstr>
      <vt:lpstr>4. Measure the length of each leaf blade and record. (Remember to include units and uncertainty.)</vt:lpstr>
      <vt:lpstr>PowerPoint Presentation</vt:lpstr>
      <vt:lpstr>5. What is the manipulated variable in this experiment? 6. Predict the trend in change in water height after 48 hours.</vt:lpstr>
      <vt:lpstr>7. Measure the final height of the water in each test tube at the end of the experiment. Record. </vt:lpstr>
      <vt:lpstr>PowerPoint Presentation</vt:lpstr>
      <vt:lpstr>PowerPoint Presentation</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Transpiration Lab</dc:title>
  <dc:creator>Microsoft Office User</dc:creator>
  <cp:lastModifiedBy>Microsoft Office User</cp:lastModifiedBy>
  <cp:revision>19</cp:revision>
  <dcterms:created xsi:type="dcterms:W3CDTF">2020-04-28T22:10:36Z</dcterms:created>
  <dcterms:modified xsi:type="dcterms:W3CDTF">2020-05-01T16:18:31Z</dcterms:modified>
</cp:coreProperties>
</file>