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Montserrat"/>
      <p:regular r:id="rId29"/>
      <p:bold r:id="rId30"/>
      <p:italic r:id="rId31"/>
      <p:boldItalic r:id="rId32"/>
    </p:embeddedFont>
    <p:embeddedFont>
      <p:font typeface="Lexend"/>
      <p:regular r:id="rId33"/>
      <p:bold r:id="rId34"/>
    </p:embeddedFont>
    <p:embeddedFont>
      <p:font typeface="Roboto Slab ExtraBold"/>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23F6AF-A600-4437-AE37-252F66B0F46C}">
  <a:tblStyle styleId="{1D23F6AF-A600-4437-AE37-252F66B0F46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FB153AF-07AD-461A-BF3C-4E1082F9D359}"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0B4AD58-533F-40EF-980B-0FC7F4C71CD2}" styleName="Table_2">
    <a:wholeTbl>
      <a:tcTxStyle>
        <a:font>
          <a:latin typeface="Arial"/>
          <a:ea typeface="Arial"/>
          <a:cs typeface="Arial"/>
        </a:font>
        <a:srgbClr val="000000"/>
      </a:tcTxStyle>
      <a:tcStyle>
        <a:tcBdr>
          <a:left>
            <a:ln cap="flat" cmpd="sng" w="12700">
              <a:solidFill>
                <a:srgbClr val="231F20"/>
              </a:solidFill>
              <a:prstDash val="solid"/>
              <a:round/>
              <a:headEnd len="sm" w="sm" type="none"/>
              <a:tailEnd len="sm" w="sm" type="none"/>
            </a:ln>
          </a:left>
          <a:right>
            <a:ln cap="flat" cmpd="sng" w="12700">
              <a:solidFill>
                <a:srgbClr val="231F20"/>
              </a:solidFill>
              <a:prstDash val="solid"/>
              <a:round/>
              <a:headEnd len="sm" w="sm" type="none"/>
              <a:tailEnd len="sm" w="sm" type="none"/>
            </a:ln>
          </a:right>
          <a:top>
            <a:ln cap="flat" cmpd="sng" w="12700">
              <a:solidFill>
                <a:srgbClr val="231F20"/>
              </a:solidFill>
              <a:prstDash val="solid"/>
              <a:round/>
              <a:headEnd len="sm" w="sm" type="none"/>
              <a:tailEnd len="sm" w="sm" type="none"/>
            </a:ln>
          </a:top>
          <a:bottom>
            <a:ln cap="flat" cmpd="sng" w="12700">
              <a:solidFill>
                <a:srgbClr val="231F20"/>
              </a:solidFill>
              <a:prstDash val="solid"/>
              <a:round/>
              <a:headEnd len="sm" w="sm" type="none"/>
              <a:tailEnd len="sm" w="sm" type="none"/>
            </a:ln>
          </a:bottom>
          <a:insideH>
            <a:ln cap="flat" cmpd="sng" w="12700">
              <a:solidFill>
                <a:srgbClr val="231F20"/>
              </a:solidFill>
              <a:prstDash val="solid"/>
              <a:round/>
              <a:headEnd len="sm" w="sm" type="none"/>
              <a:tailEnd len="sm" w="sm" type="none"/>
            </a:ln>
          </a:insideH>
          <a:insideV>
            <a:ln cap="flat" cmpd="sng" w="12700">
              <a:solidFill>
                <a:srgbClr val="231F2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4.xml"/><Relationship Id="rId33" Type="http://schemas.openxmlformats.org/officeDocument/2006/relationships/font" Target="fonts/Lexend-regular.fntdata"/><Relationship Id="rId10" Type="http://schemas.openxmlformats.org/officeDocument/2006/relationships/slide" Target="slides/slide3.xml"/><Relationship Id="rId32" Type="http://schemas.openxmlformats.org/officeDocument/2006/relationships/font" Target="fonts/Montserrat-boldItalic.fntdata"/><Relationship Id="rId13" Type="http://schemas.openxmlformats.org/officeDocument/2006/relationships/slide" Target="slides/slide6.xml"/><Relationship Id="rId35" Type="http://schemas.openxmlformats.org/officeDocument/2006/relationships/font" Target="fonts/RobotoSlabExtraBold-bold.fntdata"/><Relationship Id="rId12" Type="http://schemas.openxmlformats.org/officeDocument/2006/relationships/slide" Target="slides/slide5.xml"/><Relationship Id="rId34" Type="http://schemas.openxmlformats.org/officeDocument/2006/relationships/font" Target="fonts/Lexend-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e80e494e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3e80e494e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latin typeface="Lexend"/>
                <a:ea typeface="Lexend"/>
                <a:cs typeface="Lexend"/>
                <a:sym typeface="Lexend"/>
              </a:rPr>
              <a:t>GR notes - In advance of sharing our </a:t>
            </a:r>
            <a:r>
              <a:rPr lang="en" sz="1400">
                <a:latin typeface="Lexend"/>
                <a:ea typeface="Lexend"/>
                <a:cs typeface="Lexend"/>
                <a:sym typeface="Lexend"/>
              </a:rPr>
              <a:t>compensation</a:t>
            </a:r>
            <a:r>
              <a:rPr lang="en" sz="1400">
                <a:latin typeface="Lexend"/>
                <a:ea typeface="Lexend"/>
                <a:cs typeface="Lexend"/>
                <a:sym typeface="Lexend"/>
              </a:rPr>
              <a:t> proposal, we wanted to </a:t>
            </a:r>
            <a:r>
              <a:rPr lang="en" sz="1400">
                <a:latin typeface="Lexend"/>
                <a:ea typeface="Lexend"/>
                <a:cs typeface="Lexend"/>
                <a:sym typeface="Lexend"/>
              </a:rPr>
              <a:t>share</a:t>
            </a:r>
            <a:r>
              <a:rPr lang="en" sz="1400">
                <a:latin typeface="Lexend"/>
                <a:ea typeface="Lexend"/>
                <a:cs typeface="Lexend"/>
                <a:sym typeface="Lexend"/>
              </a:rPr>
              <a:t> with you the why behind our </a:t>
            </a:r>
            <a:r>
              <a:rPr lang="en" sz="1400">
                <a:latin typeface="Lexend"/>
                <a:ea typeface="Lexend"/>
                <a:cs typeface="Lexend"/>
                <a:sym typeface="Lexend"/>
              </a:rPr>
              <a:t>proposal</a:t>
            </a:r>
            <a:r>
              <a:rPr lang="en" sz="1400">
                <a:latin typeface="Lexend"/>
                <a:ea typeface="Lexend"/>
                <a:cs typeface="Lexend"/>
                <a:sym typeface="Lexend"/>
              </a:rPr>
              <a:t> and the fiscal reality that PPS is facing. </a:t>
            </a:r>
            <a:endParaRPr sz="1400">
              <a:latin typeface="Lexend"/>
              <a:ea typeface="Lexend"/>
              <a:cs typeface="Lexend"/>
              <a:sym typeface="Lexe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1640b9cb5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1640b9cb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Nolberto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1640b9cb5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1640b9cb5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Nolberto</a:t>
            </a:r>
            <a:endParaRPr/>
          </a:p>
          <a:p>
            <a:pPr indent="0" lvl="0" marL="0" rtl="0" algn="l">
              <a:spcBef>
                <a:spcPts val="0"/>
              </a:spcBef>
              <a:spcAft>
                <a:spcPts val="0"/>
              </a:spcAft>
              <a:buNone/>
            </a:pPr>
            <a:r>
              <a:t/>
            </a:r>
            <a:endParaRPr/>
          </a:p>
          <a:p>
            <a:pPr indent="-304800" lvl="0" marL="457200" rtl="0" algn="l">
              <a:spcBef>
                <a:spcPts val="0"/>
              </a:spcBef>
              <a:spcAft>
                <a:spcPts val="0"/>
              </a:spcAft>
              <a:buClr>
                <a:schemeClr val="dk1"/>
              </a:buClr>
              <a:buSzPts val="1200"/>
              <a:buFont typeface="Calibri"/>
              <a:buChar char="●"/>
            </a:pPr>
            <a:r>
              <a:rPr b="1" lang="en" sz="1200">
                <a:solidFill>
                  <a:schemeClr val="dk1"/>
                </a:solidFill>
                <a:latin typeface="Calibri"/>
                <a:ea typeface="Calibri"/>
                <a:cs typeface="Calibri"/>
                <a:sym typeface="Calibri"/>
              </a:rPr>
              <a:t>All of this is still preliminary: </a:t>
            </a:r>
            <a:r>
              <a:rPr lang="en" sz="1200">
                <a:solidFill>
                  <a:schemeClr val="dk1"/>
                </a:solidFill>
                <a:latin typeface="Calibri"/>
                <a:ea typeface="Calibri"/>
                <a:cs typeface="Calibri"/>
                <a:sym typeface="Calibri"/>
              </a:rPr>
              <a:t>On-February 22nd,</a:t>
            </a:r>
            <a:r>
              <a:rPr lang="en" sz="1200">
                <a:solidFill>
                  <a:schemeClr val="dk1"/>
                </a:solidFill>
                <a:latin typeface="Calibri"/>
                <a:ea typeface="Calibri"/>
                <a:cs typeface="Calibri"/>
                <a:sym typeface="Calibri"/>
              </a:rPr>
              <a:t> we received our first estimates from the state; while overall revenue estimate for next year is approximately $26M more than this year, our operating costs are also increasing. </a:t>
            </a:r>
            <a:r>
              <a:rPr lang="en" sz="1200">
                <a:solidFill>
                  <a:schemeClr val="dk1"/>
                </a:solidFill>
                <a:latin typeface="Calibri"/>
                <a:ea typeface="Calibri"/>
                <a:cs typeface="Calibri"/>
                <a:sym typeface="Calibri"/>
              </a:rPr>
              <a:t>The</a:t>
            </a:r>
            <a:r>
              <a:rPr lang="en" sz="1200">
                <a:solidFill>
                  <a:schemeClr val="dk1"/>
                </a:solidFill>
                <a:latin typeface="Calibri"/>
                <a:ea typeface="Calibri"/>
                <a:cs typeface="Calibri"/>
                <a:sym typeface="Calibri"/>
              </a:rPr>
              <a:t> Superintendent's proposed budget is scheduled to be release on April 25, 2023.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degree of budget adjustments to schools will largely be dependent:</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Projected revenue… notice a trend where new money coming in is not keeping up with budgeted expenses</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Enrollment </a:t>
            </a:r>
            <a:endParaRPr sz="1200">
              <a:solidFill>
                <a:schemeClr val="dk1"/>
              </a:solidFill>
              <a:latin typeface="Calibri"/>
              <a:ea typeface="Calibri"/>
              <a:cs typeface="Calibri"/>
              <a:sym typeface="Calibri"/>
            </a:endParaRPr>
          </a:p>
          <a:p>
            <a:pPr indent="-304800" lvl="1" marL="9144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Availability of fund balance (i.e. how much $ in savings account after this year)</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It’s important to emphasize the critical nature of maintaining the fund balance, the fund balance maintains our casflow in order to pay for bills, for salaries in a timely fashion, but also, it’s also there for emergencies and not meant to prop up day to day operations. At this rate we are projected to use up all of the fund balance into FY2025-26, and that simply isn’t sustainable. Turn it over to Genevieve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165c9c055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165c9c055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Our obligation to balance a budget is both short and long term, which requires us to forecast variables that we must guess at--state school fund, student enrollment, etc. These unknowns substantially impact our ability to responsibly make financial commitments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165c9c055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165c9c055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165c9c0556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165c9c0556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165c9c0556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165c9c0556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data is directly from ODE</a:t>
            </a:r>
            <a:br>
              <a:rPr lang="en"/>
            </a:br>
            <a:r>
              <a:rPr lang="en"/>
              <a:t>The green bar is total FTE for these positions.</a:t>
            </a:r>
            <a:endParaRPr/>
          </a:p>
          <a:p>
            <a:pPr indent="0" lvl="0" marL="0" rtl="0" algn="l">
              <a:lnSpc>
                <a:spcPct val="115000"/>
              </a:lnSpc>
              <a:spcBef>
                <a:spcPts val="0"/>
              </a:spcBef>
              <a:spcAft>
                <a:spcPts val="0"/>
              </a:spcAft>
              <a:buNone/>
            </a:pPr>
            <a:r>
              <a:rPr lang="en"/>
              <a:t>The blue dot is the ratio of these staff to all student enrollment.</a:t>
            </a:r>
            <a:br>
              <a:rPr lang="en"/>
            </a:br>
            <a:r>
              <a:rPr lang="en"/>
              <a:t>This slide </a:t>
            </a:r>
            <a:r>
              <a:rPr lang="en"/>
              <a:t>represents</a:t>
            </a:r>
            <a:r>
              <a:rPr lang="en"/>
              <a:t> all </a:t>
            </a:r>
            <a:r>
              <a:rPr b="1" lang="en"/>
              <a:t>general classroom </a:t>
            </a:r>
            <a:r>
              <a:rPr lang="en"/>
              <a:t>teachers, not including special education - it does not include non-classroom based educators (TOSA’s for example)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165c9c0556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165c9c0556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data is directly from ODE</a:t>
            </a:r>
            <a:br>
              <a:rPr lang="en">
                <a:solidFill>
                  <a:schemeClr val="dk1"/>
                </a:solidFill>
              </a:rPr>
            </a:br>
            <a:r>
              <a:rPr lang="en">
                <a:solidFill>
                  <a:schemeClr val="dk1"/>
                </a:solidFill>
              </a:rPr>
              <a:t>The green bar is total FTE for these positions.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blue dot is the ratio of these staff to all student enrollment.</a:t>
            </a:r>
            <a:br>
              <a:rPr lang="en">
                <a:solidFill>
                  <a:schemeClr val="dk1"/>
                </a:solidFill>
              </a:rPr>
            </a:br>
            <a:r>
              <a:rPr lang="en">
                <a:solidFill>
                  <a:schemeClr val="dk1"/>
                </a:solidFill>
              </a:rPr>
              <a:t>This slide represents all general education non-classroom licensed staff, not including special education.</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65c9c055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165c9c0556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data is directly from ODE</a:t>
            </a:r>
            <a:br>
              <a:rPr lang="en">
                <a:solidFill>
                  <a:schemeClr val="dk1"/>
                </a:solidFill>
              </a:rPr>
            </a:br>
            <a:r>
              <a:rPr lang="en">
                <a:solidFill>
                  <a:schemeClr val="dk1"/>
                </a:solidFill>
              </a:rPr>
              <a:t>The green bar is total FTE for these positions.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blue dot is the ratio of these staff to all student enrollment.</a:t>
            </a:r>
            <a:br>
              <a:rPr lang="en">
                <a:solidFill>
                  <a:schemeClr val="dk1"/>
                </a:solidFill>
              </a:rPr>
            </a:br>
            <a:r>
              <a:rPr lang="en">
                <a:solidFill>
                  <a:schemeClr val="dk1"/>
                </a:solidFill>
              </a:rPr>
              <a:t>This slide includes guidance counselors, not including special education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65c9c0556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165c9c0556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data is directly from ODE</a:t>
            </a:r>
            <a:br>
              <a:rPr lang="en">
                <a:solidFill>
                  <a:schemeClr val="dk1"/>
                </a:solidFill>
              </a:rPr>
            </a:br>
            <a:r>
              <a:rPr lang="en">
                <a:solidFill>
                  <a:schemeClr val="dk1"/>
                </a:solidFill>
              </a:rPr>
              <a:t>The green bar is total FTE for these positions.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blue dot is the ratio of these staff to all student enrollment.</a:t>
            </a:r>
            <a:br>
              <a:rPr lang="en">
                <a:solidFill>
                  <a:schemeClr val="dk1"/>
                </a:solidFill>
              </a:rPr>
            </a:br>
            <a:r>
              <a:rPr lang="en">
                <a:solidFill>
                  <a:schemeClr val="dk1"/>
                </a:solidFill>
              </a:rPr>
              <a:t>This slide represents all special education educators, classroom and non-classroom (school psychs, SLPs, etc.)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165c9c0556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165c9c0556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The graphical data are from ODE and this provides a few additional notes regarding the data.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640b9cb50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1640b9cb50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 notes - we have grounded our proposal in two of our strategic </a:t>
            </a:r>
            <a:r>
              <a:rPr lang="en"/>
              <a:t>outcomes that are focused on the adults that serve our students.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165c9c055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165c9c055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rPr lang="en">
                <a:solidFill>
                  <a:schemeClr val="dk1"/>
                </a:solidFill>
                <a:latin typeface="Calibri"/>
                <a:ea typeface="Calibri"/>
                <a:cs typeface="Calibri"/>
                <a:sym typeface="Calibri"/>
              </a:rPr>
              <a:t>PPS reported on classroom thresholds earlier this year with the school board - this is PPS provided data.</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Homerooms are allocated based on the below class size maximums and result in the following class size ranges.</a:t>
            </a:r>
            <a:endParaRPr>
              <a:solidFill>
                <a:schemeClr val="dk1"/>
              </a:solidFill>
              <a:latin typeface="Calibri"/>
              <a:ea typeface="Calibri"/>
              <a:cs typeface="Calibri"/>
              <a:sym typeface="Calibri"/>
            </a:endParaRPr>
          </a:p>
          <a:p>
            <a:pPr indent="0" lvl="0" marL="0" rtl="0" algn="l">
              <a:spcBef>
                <a:spcPts val="500"/>
              </a:spcBef>
              <a:spcAft>
                <a:spcPts val="0"/>
              </a:spcAft>
              <a:buNone/>
            </a:pPr>
            <a:r>
              <a:t/>
            </a:r>
            <a:endParaRPr>
              <a:solidFill>
                <a:schemeClr val="dk1"/>
              </a:solidFill>
              <a:latin typeface="Calibri"/>
              <a:ea typeface="Calibri"/>
              <a:cs typeface="Calibri"/>
              <a:sym typeface="Calibri"/>
            </a:endParaRPr>
          </a:p>
          <a:p>
            <a:pPr indent="0" lvl="0" marL="0" rtl="0" algn="l">
              <a:spcBef>
                <a:spcPts val="500"/>
              </a:spcBef>
              <a:spcAft>
                <a:spcPts val="0"/>
              </a:spcAft>
              <a:buNone/>
            </a:pPr>
            <a:r>
              <a:rPr lang="en">
                <a:solidFill>
                  <a:schemeClr val="dk1"/>
                </a:solidFill>
                <a:latin typeface="Calibri"/>
                <a:ea typeface="Calibri"/>
                <a:cs typeface="Calibri"/>
                <a:sym typeface="Calibri"/>
              </a:rPr>
              <a:t>The previous Middle School Staffing Formula was aligned to how we staff K-5 schools.  T</a:t>
            </a:r>
            <a:r>
              <a:rPr lang="en">
                <a:solidFill>
                  <a:srgbClr val="202124"/>
                </a:solidFill>
                <a:highlight>
                  <a:srgbClr val="FFFFFF"/>
                </a:highlight>
                <a:latin typeface="Calibri"/>
                <a:ea typeface="Calibri"/>
                <a:cs typeface="Calibri"/>
                <a:sym typeface="Calibri"/>
              </a:rPr>
              <a:t>he Middle School Staffing Formula is changing to align with the High School Formula to provide a more equitable distribution of FTE across comprehensive Middle Schools. There is a base allocation and a ratio based on the school size, with differentiation for schools on a 6 and 7 period day, whether a school has Immersion, and if the school is Title-I. Immersion schools receive an additional 1.0 FTE. The K-8 middle grade formula is not changing.</a:t>
            </a:r>
            <a:endParaRPr sz="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165c9c0556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165c9c0556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rPr lang="en">
                <a:solidFill>
                  <a:schemeClr val="dk1"/>
                </a:solidFill>
                <a:latin typeface="Calibri"/>
                <a:ea typeface="Calibri"/>
                <a:cs typeface="Calibri"/>
                <a:sym typeface="Calibri"/>
              </a:rPr>
              <a:t>PPS reported on classroom thresholds earlier this year with the school board - this is PPS provided data.</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Homerooms are allocated based on the below class size maximums and result in the following class size ranges.</a:t>
            </a:r>
            <a:endParaRPr>
              <a:solidFill>
                <a:schemeClr val="dk1"/>
              </a:solidFill>
              <a:latin typeface="Calibri"/>
              <a:ea typeface="Calibri"/>
              <a:cs typeface="Calibri"/>
              <a:sym typeface="Calibri"/>
            </a:endParaRPr>
          </a:p>
          <a:p>
            <a:pPr indent="0" lvl="0" marL="0" rtl="0" algn="l">
              <a:spcBef>
                <a:spcPts val="500"/>
              </a:spcBef>
              <a:spcAft>
                <a:spcPts val="0"/>
              </a:spcAft>
              <a:buNone/>
            </a:pPr>
            <a:r>
              <a:t/>
            </a:r>
            <a:endParaRPr>
              <a:solidFill>
                <a:schemeClr val="dk1"/>
              </a:solidFill>
              <a:latin typeface="Calibri"/>
              <a:ea typeface="Calibri"/>
              <a:cs typeface="Calibri"/>
              <a:sym typeface="Calibri"/>
            </a:endParaRPr>
          </a:p>
          <a:p>
            <a:pPr indent="0" lvl="0" marL="0" rtl="0" algn="l">
              <a:spcBef>
                <a:spcPts val="500"/>
              </a:spcBef>
              <a:spcAft>
                <a:spcPts val="0"/>
              </a:spcAft>
              <a:buNone/>
            </a:pPr>
            <a:r>
              <a:rPr lang="en">
                <a:solidFill>
                  <a:schemeClr val="dk1"/>
                </a:solidFill>
                <a:latin typeface="Calibri"/>
                <a:ea typeface="Calibri"/>
                <a:cs typeface="Calibri"/>
                <a:sym typeface="Calibri"/>
              </a:rPr>
              <a:t>The previous Middle School Staffing Formula was aligned to how we staff K-5 schools.  T</a:t>
            </a:r>
            <a:r>
              <a:rPr lang="en">
                <a:solidFill>
                  <a:srgbClr val="202124"/>
                </a:solidFill>
                <a:highlight>
                  <a:srgbClr val="FFFFFF"/>
                </a:highlight>
                <a:latin typeface="Calibri"/>
                <a:ea typeface="Calibri"/>
                <a:cs typeface="Calibri"/>
                <a:sym typeface="Calibri"/>
              </a:rPr>
              <a:t>he Middle School Staffing Formula is changing to align with the High School Formula to provide a more equitable distribution of FTE across comprehensive Middle Schools. There is a base allocation and a ratio based on the school size, with differentiation for schools on a 6 and 7 period day, whether a school has Immersion, and if the school is Title-I. Immersion schools receive an additional 1.0 FTE. The K-8 middle grade formula is not changing.</a:t>
            </a:r>
            <a:endParaRPr sz="400">
              <a:solidFill>
                <a:schemeClr val="dk1"/>
              </a:solidFill>
              <a:latin typeface="Calibri"/>
              <a:ea typeface="Calibri"/>
              <a:cs typeface="Calibri"/>
              <a:sym typeface="Calibri"/>
            </a:endParaRPr>
          </a:p>
          <a:p>
            <a:pPr indent="0" lvl="0" marL="0" rtl="0" algn="l">
              <a:lnSpc>
                <a:spcPct val="115000"/>
              </a:lnSpc>
              <a:spcBef>
                <a:spcPts val="5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65c9c055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65c9c055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Our obligation to balance a budget is both short and long term. When we forecast, we have to consider variables such as the state school fund and student enrollment. These unknowns substantially impact our ability to responsibly make financial commitments.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65c9c055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65c9c055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chart shows the</a:t>
            </a:r>
            <a:r>
              <a:rPr b="1" lang="en"/>
              <a:t> staff to student ratio for</a:t>
            </a:r>
            <a:r>
              <a:rPr lang="en"/>
              <a:t> gen ed classes from 2022 across the state.  PPS’s</a:t>
            </a:r>
            <a:r>
              <a:rPr b="1" lang="en"/>
              <a:t> staff to student ratio</a:t>
            </a:r>
            <a:r>
              <a:rPr lang="en"/>
              <a:t> is the lowest in the state.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165c9c055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165c9c055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student - teacher trend over the last 6 years. PPS is in blue with the lowest student-teacher ratio when compared to Beaverton and Salem - Kaizer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165c9c055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165c9c055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chart shows starting teacher salaries </a:t>
            </a:r>
            <a:r>
              <a:rPr lang="en"/>
              <a:t>across</a:t>
            </a:r>
            <a:r>
              <a:rPr lang="en"/>
              <a:t> the state. PPS is among the highest starting salary for teachers in the state and has the smallest student to staff ratio across the state.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165c9c055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165c9c055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slide is from Education Resource Strategies, national non-profit that supports school districts with resource and strategic planning. This data is </a:t>
            </a:r>
            <a:r>
              <a:rPr lang="en"/>
              <a:t>anonymous</a:t>
            </a:r>
            <a:r>
              <a:rPr lang="en"/>
              <a:t>, so we don’t know the district’s, but it shows that our educators have more experience, putting them at a higher wage and stay with PPS longer than comparator districts.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65c9c0556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165c9c055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To help put this into context for our budget, this slide may look familiar as it represents the budget’s 5 major funds.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All of these funds combined make up the total approximately $1.88billion dollar budget. About half of the budget is restricted to activities that can </a:t>
            </a:r>
            <a:r>
              <a:rPr b="1" lang="en" sz="1300">
                <a:solidFill>
                  <a:schemeClr val="dk1"/>
                </a:solidFill>
                <a:latin typeface="Calibri"/>
                <a:ea typeface="Calibri"/>
                <a:cs typeface="Calibri"/>
                <a:sym typeface="Calibri"/>
              </a:rPr>
              <a:t>NOT</a:t>
            </a:r>
            <a:r>
              <a:rPr lang="en" sz="1300">
                <a:solidFill>
                  <a:schemeClr val="dk1"/>
                </a:solidFill>
                <a:latin typeface="Calibri"/>
                <a:ea typeface="Calibri"/>
                <a:cs typeface="Calibri"/>
                <a:sym typeface="Calibri"/>
              </a:rPr>
              <a:t> support day to day activities. Such as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Capital Projects &amp; Debt Service funds, the yellow portion of the pie, represent dollars for construction and renovation of school facilities, tech and curriculum and also, the tax collections to pay those bonds back. It is a total of 760 million dollars.</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Another major part, is the red slice of the pie, the Special Revenue fund, is comprised of several </a:t>
            </a:r>
            <a:r>
              <a:rPr b="1" lang="en" sz="1300">
                <a:solidFill>
                  <a:schemeClr val="dk1"/>
                </a:solidFill>
                <a:latin typeface="Calibri"/>
                <a:ea typeface="Calibri"/>
                <a:cs typeface="Calibri"/>
                <a:sym typeface="Calibri"/>
              </a:rPr>
              <a:t>restricted</a:t>
            </a:r>
            <a:r>
              <a:rPr lang="en" sz="1300">
                <a:solidFill>
                  <a:schemeClr val="dk1"/>
                </a:solidFill>
                <a:latin typeface="Calibri"/>
                <a:ea typeface="Calibri"/>
                <a:cs typeface="Calibri"/>
                <a:sym typeface="Calibri"/>
              </a:rPr>
              <a:t> programs. This includes student investment account dollars, High School Success, Federal Covid relief funds (ESSER), and other federal funded programs like Title programs and our nutrition program.</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Lastly, the General Fund, the blue slice, </a:t>
            </a:r>
            <a:r>
              <a:rPr i="1" lang="en" sz="1300">
                <a:solidFill>
                  <a:schemeClr val="dk1"/>
                </a:solidFill>
                <a:latin typeface="Calibri"/>
                <a:ea typeface="Calibri"/>
                <a:cs typeface="Calibri"/>
                <a:sym typeface="Calibri"/>
              </a:rPr>
              <a:t>(click for animation)</a:t>
            </a:r>
            <a:r>
              <a:rPr lang="en" sz="1300">
                <a:solidFill>
                  <a:schemeClr val="dk1"/>
                </a:solidFill>
                <a:latin typeface="Calibri"/>
                <a:ea typeface="Calibri"/>
                <a:cs typeface="Calibri"/>
                <a:sym typeface="Calibri"/>
              </a:rPr>
              <a:t> is approximately 804 million dollars. It is the primary source of dollars used for day-to-day operations of the District, and includes funds such as Local Option Levy, Arts Tax and the district’s saving account. Our day to day fund, the general fund, is heavily reliant on enrollment.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Next Slide</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165c9c055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165c9c055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Slide 7</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now, let’s take a look at the General fund. As a reminder, the general fund, is the primary source of dollars used for day-to-day operations of the District, this includes funds such as Local Option Levy, Arts Tax and the fund balance. About 80% of the general fund is invested in people. This slide represents who the various team members: Read slide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white">
  <p:cSld name="TITLE_AND_BODY_1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83150" y="4610675"/>
            <a:ext cx="1774223" cy="446150"/>
          </a:xfrm>
          <a:prstGeom prst="rect">
            <a:avLst/>
          </a:prstGeom>
          <a:noFill/>
          <a:ln>
            <a:noFill/>
          </a:ln>
        </p:spPr>
      </p:pic>
      <p:sp>
        <p:nvSpPr>
          <p:cNvPr id="52" name="Google Shape;52;p13"/>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006861"/>
                </a:solidFill>
                <a:latin typeface="Calibri"/>
                <a:ea typeface="Calibri"/>
                <a:cs typeface="Calibri"/>
                <a:sym typeface="Calibri"/>
              </a:rPr>
              <a:t>PORTLAND PUBLIC SCHOOLS</a:t>
            </a:r>
            <a:endParaRPr sz="1200">
              <a:solidFill>
                <a:srgbClr val="006861"/>
              </a:solidFill>
              <a:latin typeface="Calibri"/>
              <a:ea typeface="Calibri"/>
              <a:cs typeface="Calibri"/>
              <a:sym typeface="Calibri"/>
            </a:endParaRPr>
          </a:p>
        </p:txBody>
      </p:sp>
      <p:sp>
        <p:nvSpPr>
          <p:cNvPr id="53" name="Google Shape;53;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6861"/>
              </a:buClr>
              <a:buSzPts val="2800"/>
              <a:buFont typeface="Roboto Slab ExtraBold"/>
              <a:buNone/>
              <a:defRPr>
                <a:solidFill>
                  <a:srgbClr val="006861"/>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indent="-317500" lvl="1" marL="9144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2pPr>
            <a:lvl3pPr indent="-317500" lvl="2" marL="13716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3pPr>
            <a:lvl4pPr indent="-317500" lvl="3" marL="18288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4pPr>
            <a:lvl5pPr indent="-317500" lvl="4" marL="22860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5pPr>
            <a:lvl6pPr indent="-317500" lvl="5" marL="27432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6pPr>
            <a:lvl7pPr indent="-317500" lvl="6" marL="32004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7pPr>
            <a:lvl8pPr indent="-317500" lvl="7" marL="36576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8pPr>
            <a:lvl9pPr indent="-317500" lvl="8" marL="4114800" rtl="0">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blue">
  <p:cSld name="SECTION_TITLE_AND_DESCRIPTION_1">
    <p:spTree>
      <p:nvGrpSpPr>
        <p:cNvPr id="55" name="Shape 55"/>
        <p:cNvGrpSpPr/>
        <p:nvPr/>
      </p:nvGrpSpPr>
      <p:grpSpPr>
        <a:xfrm>
          <a:off x="0" y="0"/>
          <a:ext cx="0" cy="0"/>
          <a:chOff x="0" y="0"/>
          <a:chExt cx="0" cy="0"/>
        </a:xfrm>
      </p:grpSpPr>
      <p:sp>
        <p:nvSpPr>
          <p:cNvPr id="56" name="Google Shape;56;p14"/>
          <p:cNvSpPr/>
          <p:nvPr/>
        </p:nvSpPr>
        <p:spPr>
          <a:xfrm>
            <a:off x="4572000" y="-125"/>
            <a:ext cx="4572000" cy="5143500"/>
          </a:xfrm>
          <a:prstGeom prst="rect">
            <a:avLst/>
          </a:prstGeom>
          <a:solidFill>
            <a:srgbClr val="1D3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7C99AB"/>
              </a:buClr>
              <a:buSzPts val="4200"/>
              <a:buFont typeface="Roboto Slab ExtraBold"/>
              <a:buNone/>
              <a:defRPr sz="4200">
                <a:solidFill>
                  <a:srgbClr val="7C99AB"/>
                </a:solidFill>
                <a:latin typeface="Roboto Slab ExtraBold"/>
                <a:ea typeface="Roboto Slab ExtraBold"/>
                <a:cs typeface="Roboto Slab ExtraBold"/>
                <a:sym typeface="Roboto Slab ExtraBold"/>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8" name="Google Shape;58;p1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1D395C"/>
              </a:buClr>
              <a:buSzPts val="2100"/>
              <a:buFont typeface="Calibri"/>
              <a:buNone/>
              <a:defRPr sz="2100">
                <a:solidFill>
                  <a:srgbClr val="1D395C"/>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9" name="Google Shape;59;p1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Font typeface="Calibri"/>
              <a:buChar char="●"/>
              <a:defRPr>
                <a:solidFill>
                  <a:schemeClr val="lt1"/>
                </a:solidFill>
                <a:latin typeface="Calibri"/>
                <a:ea typeface="Calibri"/>
                <a:cs typeface="Calibri"/>
                <a:sym typeface="Calibri"/>
              </a:defRPr>
            </a:lvl1pPr>
            <a:lvl2pPr indent="-317500" lvl="1" marL="914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2pPr>
            <a:lvl3pPr indent="-317500" lvl="2" marL="1371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indent="-317500" lvl="3" marL="1828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indent="-317500" lvl="4" marL="22860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indent="-317500" lvl="5" marL="27432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indent="-317500" lvl="6" marL="3200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indent="-317500" lvl="7" marL="3657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indent="-317500" lvl="8" marL="4114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9pPr>
          </a:lstStyle>
          <a:p/>
        </p:txBody>
      </p:sp>
      <p:sp>
        <p:nvSpPr>
          <p:cNvPr id="60" name="Google Shape;60;p14"/>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pic>
        <p:nvPicPr>
          <p:cNvPr id="61" name="Google Shape;61;p14"/>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light blue">
  <p:cSld name="CAPTION_ONLY_1">
    <p:spTree>
      <p:nvGrpSpPr>
        <p:cNvPr id="62" name="Shape 62"/>
        <p:cNvGrpSpPr/>
        <p:nvPr/>
      </p:nvGrpSpPr>
      <p:grpSpPr>
        <a:xfrm>
          <a:off x="0" y="0"/>
          <a:ext cx="0" cy="0"/>
          <a:chOff x="0" y="0"/>
          <a:chExt cx="0" cy="0"/>
        </a:xfrm>
      </p:grpSpPr>
      <p:sp>
        <p:nvSpPr>
          <p:cNvPr id="63" name="Google Shape;63;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Clr>
                <a:srgbClr val="1D395C"/>
              </a:buClr>
              <a:buSzPts val="2500"/>
              <a:buFont typeface="Roboto Slab ExtraBold"/>
              <a:buNone/>
              <a:defRPr sz="2500">
                <a:solidFill>
                  <a:srgbClr val="1D395C"/>
                </a:solidFill>
                <a:latin typeface="Roboto Slab ExtraBold"/>
                <a:ea typeface="Roboto Slab ExtraBold"/>
                <a:cs typeface="Roboto Slab ExtraBold"/>
                <a:sym typeface="Roboto Slab ExtraBold"/>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4" name="Google Shape;64;p15"/>
          <p:cNvPicPr preferRelativeResize="0"/>
          <p:nvPr/>
        </p:nvPicPr>
        <p:blipFill rotWithShape="1">
          <a:blip r:embed="rId2">
            <a:alphaModFix/>
          </a:blip>
          <a:srcRect b="0" l="0" r="0" t="0"/>
          <a:stretch/>
        </p:blipFill>
        <p:spPr>
          <a:xfrm>
            <a:off x="8090820" y="4217476"/>
            <a:ext cx="939510" cy="841802"/>
          </a:xfrm>
          <a:prstGeom prst="rect">
            <a:avLst/>
          </a:prstGeom>
          <a:noFill/>
          <a:ln>
            <a:noFill/>
          </a:ln>
        </p:spPr>
      </p:pic>
      <p:sp>
        <p:nvSpPr>
          <p:cNvPr id="65" name="Google Shape;65;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lexible Template (Plum) 1">
  <p:cSld name="CUSTOM_10_1_1_1">
    <p:spTree>
      <p:nvGrpSpPr>
        <p:cNvPr id="66" name="Shape 66"/>
        <p:cNvGrpSpPr/>
        <p:nvPr/>
      </p:nvGrpSpPr>
      <p:grpSpPr>
        <a:xfrm>
          <a:off x="0" y="0"/>
          <a:ext cx="0" cy="0"/>
          <a:chOff x="0" y="0"/>
          <a:chExt cx="0" cy="0"/>
        </a:xfrm>
      </p:grpSpPr>
      <p:sp>
        <p:nvSpPr>
          <p:cNvPr id="67" name="Google Shape;67;p16"/>
          <p:cNvSpPr txBox="1"/>
          <p:nvPr>
            <p:ph type="title"/>
          </p:nvPr>
        </p:nvSpPr>
        <p:spPr>
          <a:xfrm>
            <a:off x="337500" y="457200"/>
            <a:ext cx="7491300" cy="666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400"/>
              <a:buNone/>
              <a:defRPr sz="34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68" name="Google Shape;68;p16"/>
          <p:cNvPicPr preferRelativeResize="0"/>
          <p:nvPr/>
        </p:nvPicPr>
        <p:blipFill rotWithShape="1">
          <a:blip r:embed="rId2">
            <a:alphaModFix/>
          </a:blip>
          <a:srcRect b="0" l="0" r="0" t="0"/>
          <a:stretch/>
        </p:blipFill>
        <p:spPr>
          <a:xfrm>
            <a:off x="8226725" y="4486586"/>
            <a:ext cx="770750" cy="445028"/>
          </a:xfrm>
          <a:prstGeom prst="rect">
            <a:avLst/>
          </a:prstGeom>
          <a:noFill/>
          <a:ln>
            <a:noFill/>
          </a:ln>
        </p:spPr>
      </p:pic>
      <p:sp>
        <p:nvSpPr>
          <p:cNvPr id="69" name="Google Shape;69;p16"/>
          <p:cNvSpPr txBox="1"/>
          <p:nvPr>
            <p:ph idx="1" type="body"/>
          </p:nvPr>
        </p:nvSpPr>
        <p:spPr>
          <a:xfrm>
            <a:off x="3259875" y="1776025"/>
            <a:ext cx="6526200" cy="800400"/>
          </a:xfrm>
          <a:prstGeom prst="rect">
            <a:avLst/>
          </a:prstGeom>
          <a:noFill/>
          <a:ln>
            <a:noFill/>
          </a:ln>
        </p:spPr>
        <p:txBody>
          <a:bodyPr anchorCtr="0" anchor="t" bIns="91425" lIns="91425" spcFirstLastPara="1" rIns="91425" wrap="square" tIns="91425">
            <a:noAutofit/>
          </a:bodyPr>
          <a:lstStyle>
            <a:lvl1pPr indent="-292100" lvl="0" marL="457200" rtl="0" algn="l">
              <a:lnSpc>
                <a:spcPct val="150000"/>
              </a:lnSpc>
              <a:spcBef>
                <a:spcPts val="0"/>
              </a:spcBef>
              <a:spcAft>
                <a:spcPts val="0"/>
              </a:spcAft>
              <a:buSzPts val="1000"/>
              <a:buChar char="●"/>
              <a:defRPr b="0"/>
            </a:lvl1pPr>
            <a:lvl2pPr indent="-292100" lvl="1" marL="914400" rtl="0" algn="l">
              <a:lnSpc>
                <a:spcPct val="150000"/>
              </a:lnSpc>
              <a:spcBef>
                <a:spcPts val="0"/>
              </a:spcBef>
              <a:spcAft>
                <a:spcPts val="0"/>
              </a:spcAft>
              <a:buSzPts val="1000"/>
              <a:buChar char="○"/>
              <a:defRPr/>
            </a:lvl2pPr>
            <a:lvl3pPr indent="-292100" lvl="2" marL="1371600" rtl="0" algn="l">
              <a:lnSpc>
                <a:spcPct val="150000"/>
              </a:lnSpc>
              <a:spcBef>
                <a:spcPts val="0"/>
              </a:spcBef>
              <a:spcAft>
                <a:spcPts val="0"/>
              </a:spcAft>
              <a:buSzPts val="1000"/>
              <a:buChar char="■"/>
              <a:defRPr/>
            </a:lvl3pPr>
            <a:lvl4pPr indent="-292100" lvl="3" marL="1828800" rtl="0" algn="l">
              <a:lnSpc>
                <a:spcPct val="150000"/>
              </a:lnSpc>
              <a:spcBef>
                <a:spcPts val="0"/>
              </a:spcBef>
              <a:spcAft>
                <a:spcPts val="0"/>
              </a:spcAft>
              <a:buSzPts val="1000"/>
              <a:buChar char="●"/>
              <a:defRPr/>
            </a:lvl4pPr>
            <a:lvl5pPr indent="-292100" lvl="4" marL="2286000" rtl="0" algn="l">
              <a:lnSpc>
                <a:spcPct val="150000"/>
              </a:lnSpc>
              <a:spcBef>
                <a:spcPts val="0"/>
              </a:spcBef>
              <a:spcAft>
                <a:spcPts val="0"/>
              </a:spcAft>
              <a:buSzPts val="1000"/>
              <a:buChar char="○"/>
              <a:defRPr/>
            </a:lvl5pPr>
            <a:lvl6pPr indent="-292100" lvl="5" marL="2743200" rtl="0" algn="l">
              <a:lnSpc>
                <a:spcPct val="150000"/>
              </a:lnSpc>
              <a:spcBef>
                <a:spcPts val="0"/>
              </a:spcBef>
              <a:spcAft>
                <a:spcPts val="0"/>
              </a:spcAft>
              <a:buSzPts val="1000"/>
              <a:buChar char="■"/>
              <a:defRPr/>
            </a:lvl6pPr>
            <a:lvl7pPr indent="-292100" lvl="6" marL="3200400" rtl="0" algn="l">
              <a:lnSpc>
                <a:spcPct val="150000"/>
              </a:lnSpc>
              <a:spcBef>
                <a:spcPts val="0"/>
              </a:spcBef>
              <a:spcAft>
                <a:spcPts val="0"/>
              </a:spcAft>
              <a:buSzPts val="1000"/>
              <a:buChar char="●"/>
              <a:defRPr/>
            </a:lvl7pPr>
            <a:lvl8pPr indent="-292100" lvl="7" marL="3657600" rtl="0" algn="l">
              <a:lnSpc>
                <a:spcPct val="150000"/>
              </a:lnSpc>
              <a:spcBef>
                <a:spcPts val="0"/>
              </a:spcBef>
              <a:spcAft>
                <a:spcPts val="0"/>
              </a:spcAft>
              <a:buSzPts val="1000"/>
              <a:buChar char="○"/>
              <a:defRPr/>
            </a:lvl8pPr>
            <a:lvl9pPr indent="-292100" lvl="8" marL="4114800" rtl="0" algn="l">
              <a:lnSpc>
                <a:spcPct val="150000"/>
              </a:lnSpc>
              <a:spcBef>
                <a:spcPts val="0"/>
              </a:spcBef>
              <a:spcAft>
                <a:spcPts val="0"/>
              </a:spcAft>
              <a:buSzPts val="1000"/>
              <a:buChar char="■"/>
              <a:defRPr/>
            </a:lvl9pPr>
          </a:lstStyle>
          <a:p/>
        </p:txBody>
      </p:sp>
      <p:sp>
        <p:nvSpPr>
          <p:cNvPr id="70" name="Google Shape;70;p16"/>
          <p:cNvSpPr/>
          <p:nvPr/>
        </p:nvSpPr>
        <p:spPr>
          <a:xfrm>
            <a:off x="0" y="0"/>
            <a:ext cx="9144000" cy="219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type="title">
  <p:cSld name="TITLE">
    <p:bg>
      <p:bgPr>
        <a:solidFill>
          <a:srgbClr val="7C99AB"/>
        </a:solidFill>
      </p:bgPr>
    </p:bg>
    <p:spTree>
      <p:nvGrpSpPr>
        <p:cNvPr id="75" name="Shape 75"/>
        <p:cNvGrpSpPr/>
        <p:nvPr/>
      </p:nvGrpSpPr>
      <p:grpSpPr>
        <a:xfrm>
          <a:off x="0" y="0"/>
          <a:ext cx="0" cy="0"/>
          <a:chOff x="0" y="0"/>
          <a:chExt cx="0" cy="0"/>
        </a:xfrm>
      </p:grpSpPr>
      <p:sp>
        <p:nvSpPr>
          <p:cNvPr id="76" name="Google Shape;76;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D395C"/>
              </a:buClr>
              <a:buSzPts val="5200"/>
              <a:buFont typeface="Roboto Slab ExtraBold"/>
              <a:buNone/>
              <a:defRPr sz="52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7" name="Google Shape;77;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 name="Google Shape;78;p18"/>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pic>
        <p:nvPicPr>
          <p:cNvPr id="79" name="Google Shape;79;p18"/>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
    <p:bg>
      <p:bgPr>
        <a:solidFill>
          <a:srgbClr val="1D395C"/>
        </a:solidFill>
      </p:bgPr>
    </p:bg>
    <p:spTree>
      <p:nvGrpSpPr>
        <p:cNvPr id="80" name="Shape 80"/>
        <p:cNvGrpSpPr/>
        <p:nvPr/>
      </p:nvGrpSpPr>
      <p:grpSpPr>
        <a:xfrm>
          <a:off x="0" y="0"/>
          <a:ext cx="0" cy="0"/>
          <a:chOff x="0" y="0"/>
          <a:chExt cx="0" cy="0"/>
        </a:xfrm>
      </p:grpSpPr>
      <p:sp>
        <p:nvSpPr>
          <p:cNvPr id="81" name="Google Shape;81;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5200"/>
              <a:buFont typeface="Roboto Slab ExtraBold"/>
              <a:buNone/>
              <a:defRPr sz="5200">
                <a:solidFill>
                  <a:schemeClr val="lt1"/>
                </a:solidFill>
                <a:latin typeface="Roboto Slab ExtraBold"/>
                <a:ea typeface="Roboto Slab ExtraBold"/>
                <a:cs typeface="Roboto Slab ExtraBold"/>
                <a:sym typeface="Roboto Slab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2" name="Google Shape;82;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7C99AB"/>
              </a:buClr>
              <a:buSzPts val="2800"/>
              <a:buFont typeface="Calibri"/>
              <a:buNone/>
              <a:defRPr sz="2800">
                <a:solidFill>
                  <a:srgbClr val="7C99AB"/>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 name="Google Shape;83;p19"/>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pic>
        <p:nvPicPr>
          <p:cNvPr id="84" name="Google Shape;84;p19"/>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p:cSld name="TITLE_1_1">
    <p:spTree>
      <p:nvGrpSpPr>
        <p:cNvPr id="85" name="Shape 85"/>
        <p:cNvGrpSpPr/>
        <p:nvPr/>
      </p:nvGrpSpPr>
      <p:grpSpPr>
        <a:xfrm>
          <a:off x="0" y="0"/>
          <a:ext cx="0" cy="0"/>
          <a:chOff x="0" y="0"/>
          <a:chExt cx="0" cy="0"/>
        </a:xfrm>
      </p:grpSpPr>
      <p:sp>
        <p:nvSpPr>
          <p:cNvPr id="86" name="Google Shape;86;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D395C"/>
              </a:buClr>
              <a:buSzPts val="5200"/>
              <a:buFont typeface="Roboto Slab ExtraBold"/>
              <a:buNone/>
              <a:defRPr sz="52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7C99AB"/>
              </a:buClr>
              <a:buSzPts val="2800"/>
              <a:buFont typeface="Calibri"/>
              <a:buNone/>
              <a:defRPr sz="2800">
                <a:solidFill>
                  <a:srgbClr val="7C99AB"/>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20"/>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pic>
        <p:nvPicPr>
          <p:cNvPr id="89" name="Google Shape;89;p20"/>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type="secHead">
  <p:cSld name="SECTION_HEADER">
    <p:bg>
      <p:bgPr>
        <a:solidFill>
          <a:srgbClr val="1D395C"/>
        </a:solidFill>
      </p:bgPr>
    </p:bg>
    <p:spTree>
      <p:nvGrpSpPr>
        <p:cNvPr id="90" name="Shape 90"/>
        <p:cNvGrpSpPr/>
        <p:nvPr/>
      </p:nvGrpSpPr>
      <p:grpSpPr>
        <a:xfrm>
          <a:off x="0" y="0"/>
          <a:ext cx="0" cy="0"/>
          <a:chOff x="0" y="0"/>
          <a:chExt cx="0" cy="0"/>
        </a:xfrm>
      </p:grpSpPr>
      <p:sp>
        <p:nvSpPr>
          <p:cNvPr id="91" name="Google Shape;91;p21"/>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92" name="Google Shape;92;p2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Roboto Slab ExtraBold"/>
              <a:buNone/>
              <a:defRPr sz="3600">
                <a:solidFill>
                  <a:schemeClr val="lt1"/>
                </a:solidFill>
                <a:latin typeface="Roboto Slab ExtraBold"/>
                <a:ea typeface="Roboto Slab ExtraBold"/>
                <a:cs typeface="Roboto Slab ExtraBold"/>
                <a:sym typeface="Roboto Slab Extra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93" name="Google Shape;93;p21"/>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slate">
  <p:cSld name="SECTION_HEADER_1">
    <p:bg>
      <p:bgPr>
        <a:solidFill>
          <a:srgbClr val="7C99AB"/>
        </a:solidFill>
      </p:bgPr>
    </p:bg>
    <p:spTree>
      <p:nvGrpSpPr>
        <p:cNvPr id="94" name="Shape 94"/>
        <p:cNvGrpSpPr/>
        <p:nvPr/>
      </p:nvGrpSpPr>
      <p:grpSpPr>
        <a:xfrm>
          <a:off x="0" y="0"/>
          <a:ext cx="0" cy="0"/>
          <a:chOff x="0" y="0"/>
          <a:chExt cx="0" cy="0"/>
        </a:xfrm>
      </p:grpSpPr>
      <p:sp>
        <p:nvSpPr>
          <p:cNvPr id="95" name="Google Shape;95;p22"/>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96" name="Google Shape;96;p2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1D395C"/>
              </a:buClr>
              <a:buSzPts val="3600"/>
              <a:buFont typeface="Roboto Slab ExtraBold"/>
              <a:buNone/>
              <a:defRPr sz="36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97" name="Google Shape;97;p22"/>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white">
  <p:cSld name="SECTION_HEADER_1_1">
    <p:spTree>
      <p:nvGrpSpPr>
        <p:cNvPr id="98" name="Shape 98"/>
        <p:cNvGrpSpPr/>
        <p:nvPr/>
      </p:nvGrpSpPr>
      <p:grpSpPr>
        <a:xfrm>
          <a:off x="0" y="0"/>
          <a:ext cx="0" cy="0"/>
          <a:chOff x="0" y="0"/>
          <a:chExt cx="0" cy="0"/>
        </a:xfrm>
      </p:grpSpPr>
      <p:sp>
        <p:nvSpPr>
          <p:cNvPr id="99" name="Google Shape;99;p23"/>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00" name="Google Shape;100;p2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1D395C"/>
              </a:buClr>
              <a:buSzPts val="3600"/>
              <a:buFont typeface="Roboto Slab ExtraBold"/>
              <a:buNone/>
              <a:defRPr sz="36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01" name="Google Shape;101;p23"/>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slate" type="tx">
  <p:cSld name="TITLE_AND_BODY">
    <p:bg>
      <p:bgPr>
        <a:solidFill>
          <a:srgbClr val="7C99AB"/>
        </a:solidFill>
      </p:bgPr>
    </p:bg>
    <p:spTree>
      <p:nvGrpSpPr>
        <p:cNvPr id="102" name="Shape 102"/>
        <p:cNvGrpSpPr/>
        <p:nvPr/>
      </p:nvGrpSpPr>
      <p:grpSpPr>
        <a:xfrm>
          <a:off x="0" y="0"/>
          <a:ext cx="0" cy="0"/>
          <a:chOff x="0" y="0"/>
          <a:chExt cx="0" cy="0"/>
        </a:xfrm>
      </p:grpSpPr>
      <p:sp>
        <p:nvSpPr>
          <p:cNvPr id="103" name="Google Shape;103;p24"/>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104" name="Google Shape;104;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395C"/>
              </a:buClr>
              <a:buSzPts val="2800"/>
              <a:buFont typeface="Roboto Slab ExtraBold"/>
              <a:buNone/>
              <a:defRPr>
                <a:solidFill>
                  <a:srgbClr val="1D395C"/>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 name="Google Shape;10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Font typeface="Calibri"/>
              <a:buChar char="●"/>
              <a:defRPr>
                <a:solidFill>
                  <a:schemeClr val="lt1"/>
                </a:solidFill>
                <a:latin typeface="Calibri"/>
                <a:ea typeface="Calibri"/>
                <a:cs typeface="Calibri"/>
                <a:sym typeface="Calibri"/>
              </a:defRPr>
            </a:lvl1pPr>
            <a:lvl2pPr indent="-317500" lvl="1" marL="914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2pPr>
            <a:lvl3pPr indent="-317500" lvl="2" marL="1371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indent="-317500" lvl="3" marL="1828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indent="-317500" lvl="4" marL="22860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indent="-317500" lvl="5" marL="27432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indent="-317500" lvl="6" marL="3200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indent="-317500" lvl="7" marL="3657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indent="-317500" lvl="8" marL="4114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9pPr>
          </a:lstStyle>
          <a:p/>
        </p:txBody>
      </p:sp>
      <p:pic>
        <p:nvPicPr>
          <p:cNvPr id="106" name="Google Shape;106;p24"/>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blue">
  <p:cSld name="TITLE_AND_BODY_1">
    <p:bg>
      <p:bgPr>
        <a:solidFill>
          <a:srgbClr val="1D395C"/>
        </a:solidFill>
      </p:bgPr>
    </p:bg>
    <p:spTree>
      <p:nvGrpSpPr>
        <p:cNvPr id="107" name="Shape 107"/>
        <p:cNvGrpSpPr/>
        <p:nvPr/>
      </p:nvGrpSpPr>
      <p:grpSpPr>
        <a:xfrm>
          <a:off x="0" y="0"/>
          <a:ext cx="0" cy="0"/>
          <a:chOff x="0" y="0"/>
          <a:chExt cx="0" cy="0"/>
        </a:xfrm>
      </p:grpSpPr>
      <p:sp>
        <p:nvSpPr>
          <p:cNvPr id="108" name="Google Shape;108;p25"/>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09" name="Google Shape;109;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Roboto Slab ExtraBold"/>
              <a:buNone/>
              <a:defRPr>
                <a:solidFill>
                  <a:schemeClr val="lt1"/>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7C99AB"/>
              </a:buClr>
              <a:buSzPts val="1800"/>
              <a:buFont typeface="Calibri"/>
              <a:buChar char="●"/>
              <a:defRPr>
                <a:solidFill>
                  <a:srgbClr val="7C99AB"/>
                </a:solidFill>
                <a:latin typeface="Calibri"/>
                <a:ea typeface="Calibri"/>
                <a:cs typeface="Calibri"/>
                <a:sym typeface="Calibri"/>
              </a:defRPr>
            </a:lvl1pPr>
            <a:lvl2pPr indent="-317500" lvl="1" marL="9144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2pPr>
            <a:lvl3pPr indent="-317500" lvl="2" marL="13716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3pPr>
            <a:lvl4pPr indent="-317500" lvl="3" marL="18288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4pPr>
            <a:lvl5pPr indent="-317500" lvl="4" marL="22860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5pPr>
            <a:lvl6pPr indent="-317500" lvl="5" marL="27432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6pPr>
            <a:lvl7pPr indent="-317500" lvl="6" marL="32004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7pPr>
            <a:lvl8pPr indent="-317500" lvl="7" marL="36576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8pPr>
            <a:lvl9pPr indent="-317500" lvl="8" marL="4114800" rtl="0">
              <a:spcBef>
                <a:spcPts val="0"/>
              </a:spcBef>
              <a:spcAft>
                <a:spcPts val="0"/>
              </a:spcAft>
              <a:buClr>
                <a:srgbClr val="7C99AB"/>
              </a:buClr>
              <a:buSzPts val="1400"/>
              <a:buFont typeface="Calibri"/>
              <a:buChar char="■"/>
              <a:defRPr>
                <a:solidFill>
                  <a:srgbClr val="7C99AB"/>
                </a:solidFill>
                <a:latin typeface="Calibri"/>
                <a:ea typeface="Calibri"/>
                <a:cs typeface="Calibri"/>
                <a:sym typeface="Calibri"/>
              </a:defRPr>
            </a:lvl9pPr>
          </a:lstStyle>
          <a:p/>
        </p:txBody>
      </p:sp>
      <p:pic>
        <p:nvPicPr>
          <p:cNvPr id="111" name="Google Shape;111;p25"/>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white">
  <p:cSld name="TITLE_AND_BODY_1_1">
    <p:spTree>
      <p:nvGrpSpPr>
        <p:cNvPr id="112" name="Shape 112"/>
        <p:cNvGrpSpPr/>
        <p:nvPr/>
      </p:nvGrpSpPr>
      <p:grpSpPr>
        <a:xfrm>
          <a:off x="0" y="0"/>
          <a:ext cx="0" cy="0"/>
          <a:chOff x="0" y="0"/>
          <a:chExt cx="0" cy="0"/>
        </a:xfrm>
      </p:grpSpPr>
      <p:sp>
        <p:nvSpPr>
          <p:cNvPr id="113" name="Google Shape;113;p26"/>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14" name="Google Shape;114;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7C99AB"/>
              </a:buClr>
              <a:buSzPts val="2800"/>
              <a:buFont typeface="Roboto Slab ExtraBold"/>
              <a:buNone/>
              <a:defRPr>
                <a:solidFill>
                  <a:srgbClr val="7C99AB"/>
                </a:solidFill>
                <a:latin typeface="Roboto Slab ExtraBold"/>
                <a:ea typeface="Roboto Slab ExtraBold"/>
                <a:cs typeface="Roboto Slab ExtraBold"/>
                <a:sym typeface="Roboto Slab ExtraBold"/>
              </a:defRPr>
            </a:lvl1pPr>
            <a:lvl2pPr lvl="1" rtl="0">
              <a:spcBef>
                <a:spcPts val="0"/>
              </a:spcBef>
              <a:spcAft>
                <a:spcPts val="0"/>
              </a:spcAft>
              <a:buClr>
                <a:srgbClr val="1D395C"/>
              </a:buClr>
              <a:buSzPts val="2800"/>
              <a:buNone/>
              <a:defRPr>
                <a:solidFill>
                  <a:srgbClr val="1D395C"/>
                </a:solidFill>
              </a:defRPr>
            </a:lvl2pPr>
            <a:lvl3pPr lvl="2" rtl="0">
              <a:spcBef>
                <a:spcPts val="0"/>
              </a:spcBef>
              <a:spcAft>
                <a:spcPts val="0"/>
              </a:spcAft>
              <a:buClr>
                <a:srgbClr val="1D395C"/>
              </a:buClr>
              <a:buSzPts val="2800"/>
              <a:buNone/>
              <a:defRPr>
                <a:solidFill>
                  <a:srgbClr val="1D395C"/>
                </a:solidFill>
              </a:defRPr>
            </a:lvl3pPr>
            <a:lvl4pPr lvl="3" rtl="0">
              <a:spcBef>
                <a:spcPts val="0"/>
              </a:spcBef>
              <a:spcAft>
                <a:spcPts val="0"/>
              </a:spcAft>
              <a:buClr>
                <a:srgbClr val="1D395C"/>
              </a:buClr>
              <a:buSzPts val="2800"/>
              <a:buNone/>
              <a:defRPr>
                <a:solidFill>
                  <a:srgbClr val="1D395C"/>
                </a:solidFill>
              </a:defRPr>
            </a:lvl4pPr>
            <a:lvl5pPr lvl="4" rtl="0">
              <a:spcBef>
                <a:spcPts val="0"/>
              </a:spcBef>
              <a:spcAft>
                <a:spcPts val="0"/>
              </a:spcAft>
              <a:buClr>
                <a:srgbClr val="1D395C"/>
              </a:buClr>
              <a:buSzPts val="2800"/>
              <a:buNone/>
              <a:defRPr>
                <a:solidFill>
                  <a:srgbClr val="1D395C"/>
                </a:solidFill>
              </a:defRPr>
            </a:lvl5pPr>
            <a:lvl6pPr lvl="5" rtl="0">
              <a:spcBef>
                <a:spcPts val="0"/>
              </a:spcBef>
              <a:spcAft>
                <a:spcPts val="0"/>
              </a:spcAft>
              <a:buClr>
                <a:srgbClr val="1D395C"/>
              </a:buClr>
              <a:buSzPts val="2800"/>
              <a:buNone/>
              <a:defRPr>
                <a:solidFill>
                  <a:srgbClr val="1D395C"/>
                </a:solidFill>
              </a:defRPr>
            </a:lvl6pPr>
            <a:lvl7pPr lvl="6" rtl="0">
              <a:spcBef>
                <a:spcPts val="0"/>
              </a:spcBef>
              <a:spcAft>
                <a:spcPts val="0"/>
              </a:spcAft>
              <a:buClr>
                <a:srgbClr val="1D395C"/>
              </a:buClr>
              <a:buSzPts val="2800"/>
              <a:buNone/>
              <a:defRPr>
                <a:solidFill>
                  <a:srgbClr val="1D395C"/>
                </a:solidFill>
              </a:defRPr>
            </a:lvl7pPr>
            <a:lvl8pPr lvl="7" rtl="0">
              <a:spcBef>
                <a:spcPts val="0"/>
              </a:spcBef>
              <a:spcAft>
                <a:spcPts val="0"/>
              </a:spcAft>
              <a:buClr>
                <a:srgbClr val="1D395C"/>
              </a:buClr>
              <a:buSzPts val="2800"/>
              <a:buNone/>
              <a:defRPr>
                <a:solidFill>
                  <a:srgbClr val="1D395C"/>
                </a:solidFill>
              </a:defRPr>
            </a:lvl8pPr>
            <a:lvl9pPr lvl="8" rtl="0">
              <a:spcBef>
                <a:spcPts val="0"/>
              </a:spcBef>
              <a:spcAft>
                <a:spcPts val="0"/>
              </a:spcAft>
              <a:buClr>
                <a:srgbClr val="1D395C"/>
              </a:buClr>
              <a:buSzPts val="2800"/>
              <a:buNone/>
              <a:defRPr>
                <a:solidFill>
                  <a:srgbClr val="1D395C"/>
                </a:solidFill>
              </a:defRPr>
            </a:lvl9pPr>
          </a:lstStyle>
          <a:p/>
        </p:txBody>
      </p:sp>
      <p:sp>
        <p:nvSpPr>
          <p:cNvPr id="115" name="Google Shape;11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1D395C"/>
              </a:buClr>
              <a:buSzPts val="1800"/>
              <a:buFont typeface="Calibri"/>
              <a:buChar char="●"/>
              <a:defRPr>
                <a:solidFill>
                  <a:srgbClr val="1D395C"/>
                </a:solidFill>
                <a:latin typeface="Calibri"/>
                <a:ea typeface="Calibri"/>
                <a:cs typeface="Calibri"/>
                <a:sym typeface="Calibri"/>
              </a:defRPr>
            </a:lvl1pPr>
            <a:lvl2pPr indent="-317500" lvl="1" marL="9144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2pPr>
            <a:lvl3pPr indent="-317500" lvl="2" marL="13716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3pPr>
            <a:lvl4pPr indent="-317500" lvl="3" marL="18288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4pPr>
            <a:lvl5pPr indent="-317500" lvl="4" marL="22860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5pPr>
            <a:lvl6pPr indent="-317500" lvl="5" marL="27432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6pPr>
            <a:lvl7pPr indent="-317500" lvl="6" marL="32004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7pPr>
            <a:lvl8pPr indent="-317500" lvl="7" marL="36576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8pPr>
            <a:lvl9pPr indent="-317500" lvl="8" marL="4114800" rtl="0">
              <a:spcBef>
                <a:spcPts val="0"/>
              </a:spcBef>
              <a:spcAft>
                <a:spcPts val="0"/>
              </a:spcAft>
              <a:buClr>
                <a:srgbClr val="1D395C"/>
              </a:buClr>
              <a:buSzPts val="1400"/>
              <a:buFont typeface="Calibri"/>
              <a:buChar char="■"/>
              <a:defRPr>
                <a:solidFill>
                  <a:srgbClr val="1D395C"/>
                </a:solidFill>
                <a:latin typeface="Calibri"/>
                <a:ea typeface="Calibri"/>
                <a:cs typeface="Calibri"/>
                <a:sym typeface="Calibri"/>
              </a:defRPr>
            </a:lvl9pPr>
          </a:lstStyle>
          <a:p/>
        </p:txBody>
      </p:sp>
      <p:pic>
        <p:nvPicPr>
          <p:cNvPr id="116" name="Google Shape;116;p26"/>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slate" type="twoColTx">
  <p:cSld name="TITLE_AND_TWO_COLUMNS">
    <p:bg>
      <p:bgPr>
        <a:solidFill>
          <a:srgbClr val="7C99AB"/>
        </a:solidFill>
      </p:bgPr>
    </p:bg>
    <p:spTree>
      <p:nvGrpSpPr>
        <p:cNvPr id="117" name="Shape 117"/>
        <p:cNvGrpSpPr/>
        <p:nvPr/>
      </p:nvGrpSpPr>
      <p:grpSpPr>
        <a:xfrm>
          <a:off x="0" y="0"/>
          <a:ext cx="0" cy="0"/>
          <a:chOff x="0" y="0"/>
          <a:chExt cx="0" cy="0"/>
        </a:xfrm>
      </p:grpSpPr>
      <p:sp>
        <p:nvSpPr>
          <p:cNvPr id="118" name="Google Shape;118;p27"/>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119" name="Google Shape;119;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395C"/>
              </a:buClr>
              <a:buSzPts val="2800"/>
              <a:buFont typeface="Roboto Slab ExtraBold"/>
              <a:buNone/>
              <a:defRPr>
                <a:solidFill>
                  <a:srgbClr val="1D395C"/>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Font typeface="Calibri"/>
              <a:buChar char="●"/>
              <a:defRPr sz="1400">
                <a:solidFill>
                  <a:schemeClr val="lt1"/>
                </a:solidFill>
                <a:latin typeface="Calibri"/>
                <a:ea typeface="Calibri"/>
                <a:cs typeface="Calibri"/>
                <a:sym typeface="Calibri"/>
              </a:defRPr>
            </a:lvl1pPr>
            <a:lvl2pPr indent="-304800" lvl="1" marL="9144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2pPr>
            <a:lvl3pPr indent="-304800" lvl="2" marL="13716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3pPr>
            <a:lvl4pPr indent="-304800" lvl="3" marL="18288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4pPr>
            <a:lvl5pPr indent="-304800" lvl="4" marL="22860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5pPr>
            <a:lvl6pPr indent="-304800" lvl="5" marL="27432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6pPr>
            <a:lvl7pPr indent="-304800" lvl="6" marL="32004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7pPr>
            <a:lvl8pPr indent="-304800" lvl="7" marL="36576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8pPr>
            <a:lvl9pPr indent="-304800" lvl="8" marL="41148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9pPr>
          </a:lstStyle>
          <a:p/>
        </p:txBody>
      </p:sp>
      <p:sp>
        <p:nvSpPr>
          <p:cNvPr id="121" name="Google Shape;121;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chemeClr val="lt1"/>
              </a:buClr>
              <a:buSzPts val="1400"/>
              <a:buFont typeface="Calibri"/>
              <a:buChar char="●"/>
              <a:defRPr sz="1400">
                <a:solidFill>
                  <a:schemeClr val="lt1"/>
                </a:solidFill>
                <a:latin typeface="Calibri"/>
                <a:ea typeface="Calibri"/>
                <a:cs typeface="Calibri"/>
                <a:sym typeface="Calibri"/>
              </a:defRPr>
            </a:lvl1pPr>
            <a:lvl2pPr indent="-304800" lvl="1" marL="9144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2pPr>
            <a:lvl3pPr indent="-304800" lvl="2" marL="13716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3pPr>
            <a:lvl4pPr indent="-304800" lvl="3" marL="18288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4pPr>
            <a:lvl5pPr indent="-304800" lvl="4" marL="22860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5pPr>
            <a:lvl6pPr indent="-304800" lvl="5" marL="27432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6pPr>
            <a:lvl7pPr indent="-304800" lvl="6" marL="32004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7pPr>
            <a:lvl8pPr indent="-304800" lvl="7" marL="36576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8pPr>
            <a:lvl9pPr indent="-304800" lvl="8" marL="41148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9pPr>
          </a:lstStyle>
          <a:p/>
        </p:txBody>
      </p:sp>
      <p:pic>
        <p:nvPicPr>
          <p:cNvPr id="122" name="Google Shape;122;p27"/>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lue">
  <p:cSld name="TITLE_AND_TWO_COLUMNS_1">
    <p:bg>
      <p:bgPr>
        <a:solidFill>
          <a:srgbClr val="1D395C"/>
        </a:solidFill>
      </p:bgPr>
    </p:bg>
    <p:spTree>
      <p:nvGrpSpPr>
        <p:cNvPr id="123" name="Shape 123"/>
        <p:cNvGrpSpPr/>
        <p:nvPr/>
      </p:nvGrpSpPr>
      <p:grpSpPr>
        <a:xfrm>
          <a:off x="0" y="0"/>
          <a:ext cx="0" cy="0"/>
          <a:chOff x="0" y="0"/>
          <a:chExt cx="0" cy="0"/>
        </a:xfrm>
      </p:grpSpPr>
      <p:sp>
        <p:nvSpPr>
          <p:cNvPr id="124" name="Google Shape;124;p28"/>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Roboto Slab ExtraBold"/>
              <a:buNone/>
              <a:defRPr>
                <a:solidFill>
                  <a:schemeClr val="lt1"/>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7C99AB"/>
              </a:buClr>
              <a:buSzPts val="1400"/>
              <a:buFont typeface="Calibri"/>
              <a:buChar char="●"/>
              <a:defRPr sz="1400">
                <a:solidFill>
                  <a:srgbClr val="7C99AB"/>
                </a:solidFill>
                <a:latin typeface="Calibri"/>
                <a:ea typeface="Calibri"/>
                <a:cs typeface="Calibri"/>
                <a:sym typeface="Calibri"/>
              </a:defRPr>
            </a:lvl1pPr>
            <a:lvl2pPr indent="-304800" lvl="1" marL="9144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2pPr>
            <a:lvl3pPr indent="-304800" lvl="2" marL="13716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3pPr>
            <a:lvl4pPr indent="-304800" lvl="3" marL="18288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4pPr>
            <a:lvl5pPr indent="-304800" lvl="4" marL="22860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5pPr>
            <a:lvl6pPr indent="-304800" lvl="5" marL="27432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6pPr>
            <a:lvl7pPr indent="-304800" lvl="6" marL="32004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7pPr>
            <a:lvl8pPr indent="-304800" lvl="7" marL="36576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8pPr>
            <a:lvl9pPr indent="-304800" lvl="8" marL="41148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9pPr>
          </a:lstStyle>
          <a:p/>
        </p:txBody>
      </p:sp>
      <p:sp>
        <p:nvSpPr>
          <p:cNvPr id="127" name="Google Shape;127;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7C99AB"/>
              </a:buClr>
              <a:buSzPts val="1400"/>
              <a:buFont typeface="Calibri"/>
              <a:buChar char="●"/>
              <a:defRPr sz="1400">
                <a:solidFill>
                  <a:srgbClr val="7C99AB"/>
                </a:solidFill>
                <a:latin typeface="Calibri"/>
                <a:ea typeface="Calibri"/>
                <a:cs typeface="Calibri"/>
                <a:sym typeface="Calibri"/>
              </a:defRPr>
            </a:lvl1pPr>
            <a:lvl2pPr indent="-304800" lvl="1" marL="9144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2pPr>
            <a:lvl3pPr indent="-304800" lvl="2" marL="13716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3pPr>
            <a:lvl4pPr indent="-304800" lvl="3" marL="18288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4pPr>
            <a:lvl5pPr indent="-304800" lvl="4" marL="22860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5pPr>
            <a:lvl6pPr indent="-304800" lvl="5" marL="27432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6pPr>
            <a:lvl7pPr indent="-304800" lvl="6" marL="32004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7pPr>
            <a:lvl8pPr indent="-304800" lvl="7" marL="36576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8pPr>
            <a:lvl9pPr indent="-304800" lvl="8" marL="41148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9pPr>
          </a:lstStyle>
          <a:p/>
        </p:txBody>
      </p:sp>
      <p:pic>
        <p:nvPicPr>
          <p:cNvPr id="128" name="Google Shape;128;p28"/>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hite">
  <p:cSld name="TITLE_AND_TWO_COLUMNS_1_1">
    <p:spTree>
      <p:nvGrpSpPr>
        <p:cNvPr id="129" name="Shape 129"/>
        <p:cNvGrpSpPr/>
        <p:nvPr/>
      </p:nvGrpSpPr>
      <p:grpSpPr>
        <a:xfrm>
          <a:off x="0" y="0"/>
          <a:ext cx="0" cy="0"/>
          <a:chOff x="0" y="0"/>
          <a:chExt cx="0" cy="0"/>
        </a:xfrm>
      </p:grpSpPr>
      <p:sp>
        <p:nvSpPr>
          <p:cNvPr id="130" name="Google Shape;130;p29"/>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31" name="Google Shape;131;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7C99AB"/>
              </a:buClr>
              <a:buSzPts val="2800"/>
              <a:buFont typeface="Roboto Slab ExtraBold"/>
              <a:buNone/>
              <a:defRPr>
                <a:solidFill>
                  <a:srgbClr val="7C99AB"/>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1D395C"/>
              </a:buClr>
              <a:buSzPts val="1400"/>
              <a:buFont typeface="Calibri"/>
              <a:buChar char="●"/>
              <a:defRPr sz="1400">
                <a:solidFill>
                  <a:srgbClr val="1D395C"/>
                </a:solidFill>
                <a:latin typeface="Calibri"/>
                <a:ea typeface="Calibri"/>
                <a:cs typeface="Calibri"/>
                <a:sym typeface="Calibri"/>
              </a:defRPr>
            </a:lvl1pPr>
            <a:lvl2pPr indent="-304800" lvl="1" marL="9144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2pPr>
            <a:lvl3pPr indent="-304800" lvl="2" marL="13716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3pPr>
            <a:lvl4pPr indent="-304800" lvl="3" marL="18288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4pPr>
            <a:lvl5pPr indent="-304800" lvl="4" marL="22860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5pPr>
            <a:lvl6pPr indent="-304800" lvl="5" marL="27432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6pPr>
            <a:lvl7pPr indent="-304800" lvl="6" marL="32004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7pPr>
            <a:lvl8pPr indent="-304800" lvl="7" marL="36576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8pPr>
            <a:lvl9pPr indent="-304800" lvl="8" marL="41148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9pPr>
          </a:lstStyle>
          <a:p/>
        </p:txBody>
      </p:sp>
      <p:sp>
        <p:nvSpPr>
          <p:cNvPr id="133" name="Google Shape;133;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1D395C"/>
              </a:buClr>
              <a:buSzPts val="1400"/>
              <a:buFont typeface="Calibri"/>
              <a:buChar char="●"/>
              <a:defRPr sz="1400">
                <a:solidFill>
                  <a:srgbClr val="1D395C"/>
                </a:solidFill>
                <a:latin typeface="Calibri"/>
                <a:ea typeface="Calibri"/>
                <a:cs typeface="Calibri"/>
                <a:sym typeface="Calibri"/>
              </a:defRPr>
            </a:lvl1pPr>
            <a:lvl2pPr indent="-304800" lvl="1" marL="9144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2pPr>
            <a:lvl3pPr indent="-304800" lvl="2" marL="13716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3pPr>
            <a:lvl4pPr indent="-304800" lvl="3" marL="18288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4pPr>
            <a:lvl5pPr indent="-304800" lvl="4" marL="22860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5pPr>
            <a:lvl6pPr indent="-304800" lvl="5" marL="27432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6pPr>
            <a:lvl7pPr indent="-304800" lvl="6" marL="32004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7pPr>
            <a:lvl8pPr indent="-304800" lvl="7" marL="36576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8pPr>
            <a:lvl9pPr indent="-304800" lvl="8" marL="41148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9pPr>
          </a:lstStyle>
          <a:p/>
        </p:txBody>
      </p:sp>
      <p:pic>
        <p:nvPicPr>
          <p:cNvPr id="134" name="Google Shape;134;p29"/>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slate" type="titleOnly">
  <p:cSld name="TITLE_ONLY">
    <p:bg>
      <p:bgPr>
        <a:solidFill>
          <a:srgbClr val="7C99AB"/>
        </a:solidFill>
      </p:bgPr>
    </p:bg>
    <p:spTree>
      <p:nvGrpSpPr>
        <p:cNvPr id="135" name="Shape 135"/>
        <p:cNvGrpSpPr/>
        <p:nvPr/>
      </p:nvGrpSpPr>
      <p:grpSpPr>
        <a:xfrm>
          <a:off x="0" y="0"/>
          <a:ext cx="0" cy="0"/>
          <a:chOff x="0" y="0"/>
          <a:chExt cx="0" cy="0"/>
        </a:xfrm>
      </p:grpSpPr>
      <p:sp>
        <p:nvSpPr>
          <p:cNvPr id="136" name="Google Shape;136;p30"/>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137" name="Google Shape;137;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395C"/>
              </a:buClr>
              <a:buSzPts val="2800"/>
              <a:buFont typeface="Roboto Slab ExtraBold"/>
              <a:buNone/>
              <a:defRPr>
                <a:solidFill>
                  <a:srgbClr val="1D395C"/>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8" name="Google Shape;138;p30"/>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blue">
  <p:cSld name="TITLE_ONLY_1">
    <p:bg>
      <p:bgPr>
        <a:solidFill>
          <a:srgbClr val="1D395C"/>
        </a:solidFill>
      </p:bgPr>
    </p:bg>
    <p:spTree>
      <p:nvGrpSpPr>
        <p:cNvPr id="139" name="Shape 139"/>
        <p:cNvGrpSpPr/>
        <p:nvPr/>
      </p:nvGrpSpPr>
      <p:grpSpPr>
        <a:xfrm>
          <a:off x="0" y="0"/>
          <a:ext cx="0" cy="0"/>
          <a:chOff x="0" y="0"/>
          <a:chExt cx="0" cy="0"/>
        </a:xfrm>
      </p:grpSpPr>
      <p:sp>
        <p:nvSpPr>
          <p:cNvPr id="140" name="Google Shape;140;p31"/>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41" name="Google Shape;141;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Roboto Slab ExtraBold"/>
              <a:buNone/>
              <a:defRPr>
                <a:solidFill>
                  <a:schemeClr val="lt1"/>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2" name="Google Shape;142;p31"/>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white">
  <p:cSld name="TITLE_ONLY_1_1">
    <p:spTree>
      <p:nvGrpSpPr>
        <p:cNvPr id="143" name="Shape 143"/>
        <p:cNvGrpSpPr/>
        <p:nvPr/>
      </p:nvGrpSpPr>
      <p:grpSpPr>
        <a:xfrm>
          <a:off x="0" y="0"/>
          <a:ext cx="0" cy="0"/>
          <a:chOff x="0" y="0"/>
          <a:chExt cx="0" cy="0"/>
        </a:xfrm>
      </p:grpSpPr>
      <p:sp>
        <p:nvSpPr>
          <p:cNvPr id="144" name="Google Shape;144;p32"/>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45" name="Google Shape;145;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7C99AB"/>
              </a:buClr>
              <a:buSzPts val="2800"/>
              <a:buFont typeface="Roboto Slab ExtraBold"/>
              <a:buNone/>
              <a:defRPr>
                <a:solidFill>
                  <a:srgbClr val="7C99AB"/>
                </a:solidFill>
                <a:latin typeface="Roboto Slab ExtraBold"/>
                <a:ea typeface="Roboto Slab ExtraBold"/>
                <a:cs typeface="Roboto Slab ExtraBold"/>
                <a:sym typeface="Roboto Slab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6" name="Google Shape;146;p32"/>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slate">
  <p:cSld name="ONE_COLUMN_TEXT">
    <p:bg>
      <p:bgPr>
        <a:solidFill>
          <a:srgbClr val="7C99AB"/>
        </a:solidFill>
      </p:bgPr>
    </p:bg>
    <p:spTree>
      <p:nvGrpSpPr>
        <p:cNvPr id="147" name="Shape 147"/>
        <p:cNvGrpSpPr/>
        <p:nvPr/>
      </p:nvGrpSpPr>
      <p:grpSpPr>
        <a:xfrm>
          <a:off x="0" y="0"/>
          <a:ext cx="0" cy="0"/>
          <a:chOff x="0" y="0"/>
          <a:chExt cx="0" cy="0"/>
        </a:xfrm>
      </p:grpSpPr>
      <p:sp>
        <p:nvSpPr>
          <p:cNvPr id="148" name="Google Shape;148;p33"/>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149" name="Google Shape;149;p3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1D395C"/>
              </a:buClr>
              <a:buSzPts val="2400"/>
              <a:buFont typeface="Roboto Slab ExtraBold"/>
              <a:buNone/>
              <a:defRPr sz="2400">
                <a:solidFill>
                  <a:srgbClr val="1D395C"/>
                </a:solidFill>
                <a:latin typeface="Roboto Slab ExtraBold"/>
                <a:ea typeface="Roboto Slab ExtraBold"/>
                <a:cs typeface="Roboto Slab ExtraBold"/>
                <a:sym typeface="Roboto Slab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0" name="Google Shape;150;p3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1pPr>
            <a:lvl2pPr indent="-304800" lvl="1" marL="9144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2pPr>
            <a:lvl3pPr indent="-304800" lvl="2" marL="13716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3pPr>
            <a:lvl4pPr indent="-304800" lvl="3" marL="18288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4pPr>
            <a:lvl5pPr indent="-304800" lvl="4" marL="22860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5pPr>
            <a:lvl6pPr indent="-304800" lvl="5" marL="27432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6pPr>
            <a:lvl7pPr indent="-304800" lvl="6" marL="32004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7pPr>
            <a:lvl8pPr indent="-304800" lvl="7" marL="36576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8pPr>
            <a:lvl9pPr indent="-304800" lvl="8" marL="4114800" rtl="0">
              <a:spcBef>
                <a:spcPts val="0"/>
              </a:spcBef>
              <a:spcAft>
                <a:spcPts val="0"/>
              </a:spcAft>
              <a:buClr>
                <a:schemeClr val="lt1"/>
              </a:buClr>
              <a:buSzPts val="1200"/>
              <a:buFont typeface="Calibri"/>
              <a:buChar char="■"/>
              <a:defRPr sz="1200">
                <a:solidFill>
                  <a:schemeClr val="lt1"/>
                </a:solidFill>
                <a:latin typeface="Calibri"/>
                <a:ea typeface="Calibri"/>
                <a:cs typeface="Calibri"/>
                <a:sym typeface="Calibri"/>
              </a:defRPr>
            </a:lvl9pPr>
          </a:lstStyle>
          <a:p/>
        </p:txBody>
      </p:sp>
      <p:pic>
        <p:nvPicPr>
          <p:cNvPr id="151" name="Google Shape;151;p33"/>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blue">
  <p:cSld name="ONE_COLUMN_TEXT_1">
    <p:bg>
      <p:bgPr>
        <a:solidFill>
          <a:srgbClr val="1D395C"/>
        </a:solidFill>
      </p:bgPr>
    </p:bg>
    <p:spTree>
      <p:nvGrpSpPr>
        <p:cNvPr id="152" name="Shape 152"/>
        <p:cNvGrpSpPr/>
        <p:nvPr/>
      </p:nvGrpSpPr>
      <p:grpSpPr>
        <a:xfrm>
          <a:off x="0" y="0"/>
          <a:ext cx="0" cy="0"/>
          <a:chOff x="0" y="0"/>
          <a:chExt cx="0" cy="0"/>
        </a:xfrm>
      </p:grpSpPr>
      <p:sp>
        <p:nvSpPr>
          <p:cNvPr id="153" name="Google Shape;153;p34"/>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54" name="Google Shape;154;p3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2400"/>
              <a:buFont typeface="Roboto Slab ExtraBold"/>
              <a:buNone/>
              <a:defRPr sz="2400">
                <a:solidFill>
                  <a:schemeClr val="lt1"/>
                </a:solidFill>
                <a:latin typeface="Roboto Slab ExtraBold"/>
                <a:ea typeface="Roboto Slab ExtraBold"/>
                <a:cs typeface="Roboto Slab ExtraBold"/>
                <a:sym typeface="Roboto Slab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3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1pPr>
            <a:lvl2pPr indent="-304800" lvl="1" marL="9144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2pPr>
            <a:lvl3pPr indent="-304800" lvl="2" marL="13716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3pPr>
            <a:lvl4pPr indent="-304800" lvl="3" marL="18288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4pPr>
            <a:lvl5pPr indent="-304800" lvl="4" marL="22860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5pPr>
            <a:lvl6pPr indent="-304800" lvl="5" marL="27432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6pPr>
            <a:lvl7pPr indent="-304800" lvl="6" marL="32004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7pPr>
            <a:lvl8pPr indent="-304800" lvl="7" marL="36576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8pPr>
            <a:lvl9pPr indent="-304800" lvl="8" marL="4114800" rtl="0">
              <a:spcBef>
                <a:spcPts val="0"/>
              </a:spcBef>
              <a:spcAft>
                <a:spcPts val="0"/>
              </a:spcAft>
              <a:buClr>
                <a:srgbClr val="7C99AB"/>
              </a:buClr>
              <a:buSzPts val="1200"/>
              <a:buFont typeface="Calibri"/>
              <a:buChar char="■"/>
              <a:defRPr sz="1200">
                <a:solidFill>
                  <a:srgbClr val="7C99AB"/>
                </a:solidFill>
                <a:latin typeface="Calibri"/>
                <a:ea typeface="Calibri"/>
                <a:cs typeface="Calibri"/>
                <a:sym typeface="Calibri"/>
              </a:defRPr>
            </a:lvl9pPr>
          </a:lstStyle>
          <a:p/>
        </p:txBody>
      </p:sp>
      <p:pic>
        <p:nvPicPr>
          <p:cNvPr id="156" name="Google Shape;156;p34"/>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white">
  <p:cSld name="ONE_COLUMN_TEXT_1_1">
    <p:spTree>
      <p:nvGrpSpPr>
        <p:cNvPr id="157" name="Shape 157"/>
        <p:cNvGrpSpPr/>
        <p:nvPr/>
      </p:nvGrpSpPr>
      <p:grpSpPr>
        <a:xfrm>
          <a:off x="0" y="0"/>
          <a:ext cx="0" cy="0"/>
          <a:chOff x="0" y="0"/>
          <a:chExt cx="0" cy="0"/>
        </a:xfrm>
      </p:grpSpPr>
      <p:sp>
        <p:nvSpPr>
          <p:cNvPr id="158" name="Google Shape;158;p35"/>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59" name="Google Shape;159;p3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7C99AB"/>
              </a:buClr>
              <a:buSzPts val="2400"/>
              <a:buFont typeface="Roboto Slab ExtraBold"/>
              <a:buNone/>
              <a:defRPr sz="2400">
                <a:solidFill>
                  <a:srgbClr val="7C99AB"/>
                </a:solidFill>
                <a:latin typeface="Roboto Slab ExtraBold"/>
                <a:ea typeface="Roboto Slab ExtraBold"/>
                <a:cs typeface="Roboto Slab ExtraBold"/>
                <a:sym typeface="Roboto Slab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0" name="Google Shape;160;p3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1pPr>
            <a:lvl2pPr indent="-304800" lvl="1" marL="9144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2pPr>
            <a:lvl3pPr indent="-304800" lvl="2" marL="13716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3pPr>
            <a:lvl4pPr indent="-304800" lvl="3" marL="18288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4pPr>
            <a:lvl5pPr indent="-304800" lvl="4" marL="22860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5pPr>
            <a:lvl6pPr indent="-304800" lvl="5" marL="27432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6pPr>
            <a:lvl7pPr indent="-304800" lvl="6" marL="32004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7pPr>
            <a:lvl8pPr indent="-304800" lvl="7" marL="36576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8pPr>
            <a:lvl9pPr indent="-304800" lvl="8" marL="4114800" rtl="0">
              <a:spcBef>
                <a:spcPts val="0"/>
              </a:spcBef>
              <a:spcAft>
                <a:spcPts val="0"/>
              </a:spcAft>
              <a:buClr>
                <a:srgbClr val="1D395C"/>
              </a:buClr>
              <a:buSzPts val="1200"/>
              <a:buFont typeface="Calibri"/>
              <a:buChar char="■"/>
              <a:defRPr sz="1200">
                <a:solidFill>
                  <a:srgbClr val="1D395C"/>
                </a:solidFill>
                <a:latin typeface="Calibri"/>
                <a:ea typeface="Calibri"/>
                <a:cs typeface="Calibri"/>
                <a:sym typeface="Calibri"/>
              </a:defRPr>
            </a:lvl9pPr>
          </a:lstStyle>
          <a:p/>
        </p:txBody>
      </p:sp>
      <p:pic>
        <p:nvPicPr>
          <p:cNvPr id="161" name="Google Shape;161;p35"/>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slate">
  <p:cSld name="MAIN_POINT">
    <p:bg>
      <p:bgPr>
        <a:solidFill>
          <a:srgbClr val="7C99AB"/>
        </a:solidFill>
      </p:bgPr>
    </p:bg>
    <p:spTree>
      <p:nvGrpSpPr>
        <p:cNvPr id="162" name="Shape 162"/>
        <p:cNvGrpSpPr/>
        <p:nvPr/>
      </p:nvGrpSpPr>
      <p:grpSpPr>
        <a:xfrm>
          <a:off x="0" y="0"/>
          <a:ext cx="0" cy="0"/>
          <a:chOff x="0" y="0"/>
          <a:chExt cx="0" cy="0"/>
        </a:xfrm>
      </p:grpSpPr>
      <p:sp>
        <p:nvSpPr>
          <p:cNvPr id="163" name="Google Shape;163;p36"/>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164" name="Google Shape;164;p3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1D395C"/>
              </a:buClr>
              <a:buSzPts val="4800"/>
              <a:buFont typeface="Roboto Slab ExtraBold"/>
              <a:buNone/>
              <a:defRPr sz="4800">
                <a:solidFill>
                  <a:srgbClr val="1D395C"/>
                </a:solidFill>
                <a:latin typeface="Roboto Slab ExtraBold"/>
                <a:ea typeface="Roboto Slab ExtraBold"/>
                <a:cs typeface="Roboto Slab ExtraBold"/>
                <a:sym typeface="Roboto Slab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65" name="Google Shape;165;p36"/>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lue">
  <p:cSld name="MAIN_POINT_1">
    <p:bg>
      <p:bgPr>
        <a:solidFill>
          <a:srgbClr val="1D395C"/>
        </a:solidFill>
      </p:bgPr>
    </p:bg>
    <p:spTree>
      <p:nvGrpSpPr>
        <p:cNvPr id="166" name="Shape 166"/>
        <p:cNvGrpSpPr/>
        <p:nvPr/>
      </p:nvGrpSpPr>
      <p:grpSpPr>
        <a:xfrm>
          <a:off x="0" y="0"/>
          <a:ext cx="0" cy="0"/>
          <a:chOff x="0" y="0"/>
          <a:chExt cx="0" cy="0"/>
        </a:xfrm>
      </p:grpSpPr>
      <p:sp>
        <p:nvSpPr>
          <p:cNvPr id="167" name="Google Shape;167;p37"/>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68" name="Google Shape;168;p3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Font typeface="Roboto Slab ExtraBold"/>
              <a:buNone/>
              <a:defRPr sz="4800">
                <a:solidFill>
                  <a:schemeClr val="lt1"/>
                </a:solidFill>
                <a:latin typeface="Roboto Slab ExtraBold"/>
                <a:ea typeface="Roboto Slab ExtraBold"/>
                <a:cs typeface="Roboto Slab ExtraBold"/>
                <a:sym typeface="Roboto Slab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69" name="Google Shape;169;p37"/>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white">
  <p:cSld name="MAIN_POINT_1_1">
    <p:spTree>
      <p:nvGrpSpPr>
        <p:cNvPr id="170" name="Shape 170"/>
        <p:cNvGrpSpPr/>
        <p:nvPr/>
      </p:nvGrpSpPr>
      <p:grpSpPr>
        <a:xfrm>
          <a:off x="0" y="0"/>
          <a:ext cx="0" cy="0"/>
          <a:chOff x="0" y="0"/>
          <a:chExt cx="0" cy="0"/>
        </a:xfrm>
      </p:grpSpPr>
      <p:sp>
        <p:nvSpPr>
          <p:cNvPr id="171" name="Google Shape;171;p38"/>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72" name="Google Shape;172;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1D395C"/>
              </a:buClr>
              <a:buSzPts val="4800"/>
              <a:buFont typeface="Roboto Slab ExtraBold"/>
              <a:buNone/>
              <a:defRPr sz="4800">
                <a:solidFill>
                  <a:srgbClr val="1D395C"/>
                </a:solidFill>
                <a:latin typeface="Roboto Slab ExtraBold"/>
                <a:ea typeface="Roboto Slab ExtraBold"/>
                <a:cs typeface="Roboto Slab ExtraBold"/>
                <a:sym typeface="Roboto Slab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173" name="Google Shape;173;p38"/>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slate">
  <p:cSld name="SECTION_TITLE_AND_DESCRIPTION">
    <p:spTree>
      <p:nvGrpSpPr>
        <p:cNvPr id="174" name="Shape 174"/>
        <p:cNvGrpSpPr/>
        <p:nvPr/>
      </p:nvGrpSpPr>
      <p:grpSpPr>
        <a:xfrm>
          <a:off x="0" y="0"/>
          <a:ext cx="0" cy="0"/>
          <a:chOff x="0" y="0"/>
          <a:chExt cx="0" cy="0"/>
        </a:xfrm>
      </p:grpSpPr>
      <p:sp>
        <p:nvSpPr>
          <p:cNvPr id="175" name="Google Shape;175;p39"/>
          <p:cNvSpPr/>
          <p:nvPr/>
        </p:nvSpPr>
        <p:spPr>
          <a:xfrm>
            <a:off x="4572000" y="-125"/>
            <a:ext cx="4572000" cy="5143500"/>
          </a:xfrm>
          <a:prstGeom prst="rect">
            <a:avLst/>
          </a:prstGeom>
          <a:solidFill>
            <a:srgbClr val="7C9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D395C"/>
              </a:buClr>
              <a:buSzPts val="4200"/>
              <a:buFont typeface="Roboto Slab ExtraBold"/>
              <a:buNone/>
              <a:defRPr sz="42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7" name="Google Shape;177;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7C99AB"/>
              </a:buClr>
              <a:buSzPts val="2100"/>
              <a:buFont typeface="Calibri"/>
              <a:buNone/>
              <a:defRPr sz="2100">
                <a:solidFill>
                  <a:srgbClr val="7C99AB"/>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8" name="Google Shape;178;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Font typeface="Calibri"/>
              <a:buChar char="●"/>
              <a:defRPr>
                <a:solidFill>
                  <a:schemeClr val="lt1"/>
                </a:solidFill>
                <a:latin typeface="Calibri"/>
                <a:ea typeface="Calibri"/>
                <a:cs typeface="Calibri"/>
                <a:sym typeface="Calibri"/>
              </a:defRPr>
            </a:lvl1pPr>
            <a:lvl2pPr indent="-317500" lvl="1" marL="914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2pPr>
            <a:lvl3pPr indent="-317500" lvl="2" marL="1371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indent="-317500" lvl="3" marL="1828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indent="-317500" lvl="4" marL="22860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indent="-317500" lvl="5" marL="27432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indent="-317500" lvl="6" marL="3200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indent="-317500" lvl="7" marL="3657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indent="-317500" lvl="8" marL="4114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9pPr>
          </a:lstStyle>
          <a:p/>
        </p:txBody>
      </p:sp>
      <p:sp>
        <p:nvSpPr>
          <p:cNvPr id="179" name="Google Shape;179;p39"/>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pic>
        <p:nvPicPr>
          <p:cNvPr id="180" name="Google Shape;180;p39"/>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blue">
  <p:cSld name="SECTION_TITLE_AND_DESCRIPTION_1">
    <p:spTree>
      <p:nvGrpSpPr>
        <p:cNvPr id="181" name="Shape 181"/>
        <p:cNvGrpSpPr/>
        <p:nvPr/>
      </p:nvGrpSpPr>
      <p:grpSpPr>
        <a:xfrm>
          <a:off x="0" y="0"/>
          <a:ext cx="0" cy="0"/>
          <a:chOff x="0" y="0"/>
          <a:chExt cx="0" cy="0"/>
        </a:xfrm>
      </p:grpSpPr>
      <p:sp>
        <p:nvSpPr>
          <p:cNvPr id="182" name="Google Shape;182;p40"/>
          <p:cNvSpPr/>
          <p:nvPr/>
        </p:nvSpPr>
        <p:spPr>
          <a:xfrm>
            <a:off x="4572000" y="-125"/>
            <a:ext cx="4572000" cy="5143500"/>
          </a:xfrm>
          <a:prstGeom prst="rect">
            <a:avLst/>
          </a:prstGeom>
          <a:solidFill>
            <a:srgbClr val="1D3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7C99AB"/>
              </a:buClr>
              <a:buSzPts val="4200"/>
              <a:buFont typeface="Roboto Slab ExtraBold"/>
              <a:buNone/>
              <a:defRPr sz="4200">
                <a:solidFill>
                  <a:srgbClr val="7C99AB"/>
                </a:solidFill>
                <a:latin typeface="Roboto Slab ExtraBold"/>
                <a:ea typeface="Roboto Slab ExtraBold"/>
                <a:cs typeface="Roboto Slab ExtraBold"/>
                <a:sym typeface="Roboto Slab ExtraBold"/>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4" name="Google Shape;184;p4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rgbClr val="1D395C"/>
              </a:buClr>
              <a:buSzPts val="2100"/>
              <a:buFont typeface="Calibri"/>
              <a:buNone/>
              <a:defRPr sz="2100">
                <a:solidFill>
                  <a:srgbClr val="1D395C"/>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5" name="Google Shape;185;p4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Font typeface="Calibri"/>
              <a:buChar char="●"/>
              <a:defRPr>
                <a:solidFill>
                  <a:schemeClr val="lt1"/>
                </a:solidFill>
                <a:latin typeface="Calibri"/>
                <a:ea typeface="Calibri"/>
                <a:cs typeface="Calibri"/>
                <a:sym typeface="Calibri"/>
              </a:defRPr>
            </a:lvl1pPr>
            <a:lvl2pPr indent="-317500" lvl="1" marL="914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2pPr>
            <a:lvl3pPr indent="-317500" lvl="2" marL="1371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indent="-317500" lvl="3" marL="1828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indent="-317500" lvl="4" marL="22860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indent="-317500" lvl="5" marL="27432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indent="-317500" lvl="6" marL="32004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indent="-317500" lvl="7" marL="36576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indent="-317500" lvl="8" marL="41148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9pPr>
          </a:lstStyle>
          <a:p/>
        </p:txBody>
      </p:sp>
      <p:sp>
        <p:nvSpPr>
          <p:cNvPr id="186" name="Google Shape;186;p40"/>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pic>
        <p:nvPicPr>
          <p:cNvPr id="187" name="Google Shape;187;p40"/>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slate">
  <p:cSld name="BIG_NUMBER">
    <p:bg>
      <p:bgPr>
        <a:solidFill>
          <a:srgbClr val="7C99AB"/>
        </a:solidFill>
      </p:bgPr>
    </p:bg>
    <p:spTree>
      <p:nvGrpSpPr>
        <p:cNvPr id="188" name="Shape 188"/>
        <p:cNvGrpSpPr/>
        <p:nvPr/>
      </p:nvGrpSpPr>
      <p:grpSpPr>
        <a:xfrm>
          <a:off x="0" y="0"/>
          <a:ext cx="0" cy="0"/>
          <a:chOff x="0" y="0"/>
          <a:chExt cx="0" cy="0"/>
        </a:xfrm>
      </p:grpSpPr>
      <p:sp>
        <p:nvSpPr>
          <p:cNvPr id="189" name="Google Shape;189;p41"/>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1D395C"/>
                </a:solidFill>
                <a:latin typeface="Calibri"/>
                <a:ea typeface="Calibri"/>
                <a:cs typeface="Calibri"/>
                <a:sym typeface="Calibri"/>
              </a:rPr>
              <a:t>PORTLAND PUBLIC SCHOOLS</a:t>
            </a:r>
            <a:endParaRPr sz="1200">
              <a:solidFill>
                <a:srgbClr val="1D395C"/>
              </a:solidFill>
              <a:latin typeface="Calibri"/>
              <a:ea typeface="Calibri"/>
              <a:cs typeface="Calibri"/>
              <a:sym typeface="Calibri"/>
            </a:endParaRPr>
          </a:p>
        </p:txBody>
      </p:sp>
      <p:sp>
        <p:nvSpPr>
          <p:cNvPr id="190" name="Google Shape;190;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D395C"/>
              </a:buClr>
              <a:buSzPts val="12000"/>
              <a:buFont typeface="Roboto Slab ExtraBold"/>
              <a:buNone/>
              <a:defRPr sz="120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pic>
        <p:nvPicPr>
          <p:cNvPr id="192" name="Google Shape;192;p41"/>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blue">
  <p:cSld name="BIG_NUMBER_1">
    <p:bg>
      <p:bgPr>
        <a:solidFill>
          <a:srgbClr val="1D395C"/>
        </a:solidFill>
      </p:bgPr>
    </p:bg>
    <p:spTree>
      <p:nvGrpSpPr>
        <p:cNvPr id="193" name="Shape 193"/>
        <p:cNvGrpSpPr/>
        <p:nvPr/>
      </p:nvGrpSpPr>
      <p:grpSpPr>
        <a:xfrm>
          <a:off x="0" y="0"/>
          <a:ext cx="0" cy="0"/>
          <a:chOff x="0" y="0"/>
          <a:chExt cx="0" cy="0"/>
        </a:xfrm>
      </p:grpSpPr>
      <p:sp>
        <p:nvSpPr>
          <p:cNvPr id="194" name="Google Shape;194;p42"/>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195" name="Google Shape;195;p4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12000"/>
              <a:buFont typeface="Roboto Slab ExtraBold"/>
              <a:buNone/>
              <a:defRPr sz="12000">
                <a:solidFill>
                  <a:schemeClr val="lt1"/>
                </a:solidFill>
                <a:latin typeface="Roboto Slab ExtraBold"/>
                <a:ea typeface="Roboto Slab ExtraBold"/>
                <a:cs typeface="Roboto Slab ExtraBold"/>
                <a:sym typeface="Roboto Slab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6" name="Google Shape;196;p4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rgbClr val="7C99AB"/>
              </a:buClr>
              <a:buSzPts val="1800"/>
              <a:buChar char="●"/>
              <a:defRPr>
                <a:solidFill>
                  <a:srgbClr val="7C99AB"/>
                </a:solidFill>
              </a:defRPr>
            </a:lvl1pPr>
            <a:lvl2pPr indent="-317500" lvl="1" marL="914400" rtl="0" algn="ctr">
              <a:spcBef>
                <a:spcPts val="0"/>
              </a:spcBef>
              <a:spcAft>
                <a:spcPts val="0"/>
              </a:spcAft>
              <a:buClr>
                <a:srgbClr val="7C99AB"/>
              </a:buClr>
              <a:buSzPts val="1400"/>
              <a:buChar char="○"/>
              <a:defRPr>
                <a:solidFill>
                  <a:srgbClr val="7C99AB"/>
                </a:solidFill>
              </a:defRPr>
            </a:lvl2pPr>
            <a:lvl3pPr indent="-317500" lvl="2" marL="1371600" rtl="0" algn="ctr">
              <a:spcBef>
                <a:spcPts val="0"/>
              </a:spcBef>
              <a:spcAft>
                <a:spcPts val="0"/>
              </a:spcAft>
              <a:buClr>
                <a:srgbClr val="7C99AB"/>
              </a:buClr>
              <a:buSzPts val="1400"/>
              <a:buChar char="■"/>
              <a:defRPr>
                <a:solidFill>
                  <a:srgbClr val="7C99AB"/>
                </a:solidFill>
              </a:defRPr>
            </a:lvl3pPr>
            <a:lvl4pPr indent="-317500" lvl="3" marL="1828800" rtl="0" algn="ctr">
              <a:spcBef>
                <a:spcPts val="0"/>
              </a:spcBef>
              <a:spcAft>
                <a:spcPts val="0"/>
              </a:spcAft>
              <a:buClr>
                <a:srgbClr val="7C99AB"/>
              </a:buClr>
              <a:buSzPts val="1400"/>
              <a:buChar char="●"/>
              <a:defRPr>
                <a:solidFill>
                  <a:srgbClr val="7C99AB"/>
                </a:solidFill>
              </a:defRPr>
            </a:lvl4pPr>
            <a:lvl5pPr indent="-317500" lvl="4" marL="2286000" rtl="0" algn="ctr">
              <a:spcBef>
                <a:spcPts val="0"/>
              </a:spcBef>
              <a:spcAft>
                <a:spcPts val="0"/>
              </a:spcAft>
              <a:buClr>
                <a:srgbClr val="7C99AB"/>
              </a:buClr>
              <a:buSzPts val="1400"/>
              <a:buChar char="○"/>
              <a:defRPr>
                <a:solidFill>
                  <a:srgbClr val="7C99AB"/>
                </a:solidFill>
              </a:defRPr>
            </a:lvl5pPr>
            <a:lvl6pPr indent="-317500" lvl="5" marL="2743200" rtl="0" algn="ctr">
              <a:spcBef>
                <a:spcPts val="0"/>
              </a:spcBef>
              <a:spcAft>
                <a:spcPts val="0"/>
              </a:spcAft>
              <a:buClr>
                <a:srgbClr val="7C99AB"/>
              </a:buClr>
              <a:buSzPts val="1400"/>
              <a:buChar char="■"/>
              <a:defRPr>
                <a:solidFill>
                  <a:srgbClr val="7C99AB"/>
                </a:solidFill>
              </a:defRPr>
            </a:lvl6pPr>
            <a:lvl7pPr indent="-317500" lvl="6" marL="3200400" rtl="0" algn="ctr">
              <a:spcBef>
                <a:spcPts val="0"/>
              </a:spcBef>
              <a:spcAft>
                <a:spcPts val="0"/>
              </a:spcAft>
              <a:buClr>
                <a:srgbClr val="7C99AB"/>
              </a:buClr>
              <a:buSzPts val="1400"/>
              <a:buChar char="●"/>
              <a:defRPr>
                <a:solidFill>
                  <a:srgbClr val="7C99AB"/>
                </a:solidFill>
              </a:defRPr>
            </a:lvl7pPr>
            <a:lvl8pPr indent="-317500" lvl="7" marL="3657600" rtl="0" algn="ctr">
              <a:spcBef>
                <a:spcPts val="0"/>
              </a:spcBef>
              <a:spcAft>
                <a:spcPts val="0"/>
              </a:spcAft>
              <a:buClr>
                <a:srgbClr val="7C99AB"/>
              </a:buClr>
              <a:buSzPts val="1400"/>
              <a:buChar char="○"/>
              <a:defRPr>
                <a:solidFill>
                  <a:srgbClr val="7C99AB"/>
                </a:solidFill>
              </a:defRPr>
            </a:lvl8pPr>
            <a:lvl9pPr indent="-317500" lvl="8" marL="4114800" rtl="0" algn="ctr">
              <a:spcBef>
                <a:spcPts val="0"/>
              </a:spcBef>
              <a:spcAft>
                <a:spcPts val="0"/>
              </a:spcAft>
              <a:buClr>
                <a:srgbClr val="7C99AB"/>
              </a:buClr>
              <a:buSzPts val="1400"/>
              <a:buChar char="■"/>
              <a:defRPr>
                <a:solidFill>
                  <a:srgbClr val="7C99AB"/>
                </a:solidFill>
              </a:defRPr>
            </a:lvl9pPr>
          </a:lstStyle>
          <a:p/>
        </p:txBody>
      </p:sp>
      <p:pic>
        <p:nvPicPr>
          <p:cNvPr id="197" name="Google Shape;197;p42"/>
          <p:cNvPicPr preferRelativeResize="0"/>
          <p:nvPr/>
        </p:nvPicPr>
        <p:blipFill>
          <a:blip r:embed="rId2">
            <a:alphaModFix/>
          </a:blip>
          <a:stretch>
            <a:fillRect/>
          </a:stretch>
        </p:blipFill>
        <p:spPr>
          <a:xfrm>
            <a:off x="131900" y="4671000"/>
            <a:ext cx="1468580" cy="3693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white">
  <p:cSld name="BIG_NUMBER_1_1">
    <p:spTree>
      <p:nvGrpSpPr>
        <p:cNvPr id="198" name="Shape 198"/>
        <p:cNvGrpSpPr/>
        <p:nvPr/>
      </p:nvGrpSpPr>
      <p:grpSpPr>
        <a:xfrm>
          <a:off x="0" y="0"/>
          <a:ext cx="0" cy="0"/>
          <a:chOff x="0" y="0"/>
          <a:chExt cx="0" cy="0"/>
        </a:xfrm>
      </p:grpSpPr>
      <p:sp>
        <p:nvSpPr>
          <p:cNvPr id="199" name="Google Shape;199;p43"/>
          <p:cNvSpPr txBox="1"/>
          <p:nvPr/>
        </p:nvSpPr>
        <p:spPr>
          <a:xfrm>
            <a:off x="6803050" y="4794325"/>
            <a:ext cx="2274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7C99AB"/>
                </a:solidFill>
                <a:latin typeface="Calibri"/>
                <a:ea typeface="Calibri"/>
                <a:cs typeface="Calibri"/>
                <a:sym typeface="Calibri"/>
              </a:rPr>
              <a:t>PORTLAND PUBLIC SCHOOLS</a:t>
            </a:r>
            <a:endParaRPr sz="1200">
              <a:solidFill>
                <a:srgbClr val="7C99AB"/>
              </a:solidFill>
              <a:latin typeface="Calibri"/>
              <a:ea typeface="Calibri"/>
              <a:cs typeface="Calibri"/>
              <a:sym typeface="Calibri"/>
            </a:endParaRPr>
          </a:p>
        </p:txBody>
      </p:sp>
      <p:sp>
        <p:nvSpPr>
          <p:cNvPr id="200" name="Google Shape;200;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D395C"/>
              </a:buClr>
              <a:buSzPts val="12000"/>
              <a:buFont typeface="Roboto Slab ExtraBold"/>
              <a:buNone/>
              <a:defRPr sz="12000">
                <a:solidFill>
                  <a:srgbClr val="1D395C"/>
                </a:solidFill>
                <a:latin typeface="Roboto Slab ExtraBold"/>
                <a:ea typeface="Roboto Slab ExtraBold"/>
                <a:cs typeface="Roboto Slab ExtraBold"/>
                <a:sym typeface="Roboto Slab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1" name="Google Shape;201;p4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rgbClr val="7C99AB"/>
              </a:buClr>
              <a:buSzPts val="1800"/>
              <a:buChar char="●"/>
              <a:defRPr>
                <a:solidFill>
                  <a:srgbClr val="7C99AB"/>
                </a:solidFill>
              </a:defRPr>
            </a:lvl1pPr>
            <a:lvl2pPr indent="-317500" lvl="1" marL="914400" rtl="0" algn="ctr">
              <a:spcBef>
                <a:spcPts val="0"/>
              </a:spcBef>
              <a:spcAft>
                <a:spcPts val="0"/>
              </a:spcAft>
              <a:buClr>
                <a:srgbClr val="7C99AB"/>
              </a:buClr>
              <a:buSzPts val="1400"/>
              <a:buChar char="○"/>
              <a:defRPr>
                <a:solidFill>
                  <a:srgbClr val="7C99AB"/>
                </a:solidFill>
              </a:defRPr>
            </a:lvl2pPr>
            <a:lvl3pPr indent="-317500" lvl="2" marL="1371600" rtl="0" algn="ctr">
              <a:spcBef>
                <a:spcPts val="0"/>
              </a:spcBef>
              <a:spcAft>
                <a:spcPts val="0"/>
              </a:spcAft>
              <a:buClr>
                <a:srgbClr val="7C99AB"/>
              </a:buClr>
              <a:buSzPts val="1400"/>
              <a:buChar char="■"/>
              <a:defRPr>
                <a:solidFill>
                  <a:srgbClr val="7C99AB"/>
                </a:solidFill>
              </a:defRPr>
            </a:lvl3pPr>
            <a:lvl4pPr indent="-317500" lvl="3" marL="1828800" rtl="0" algn="ctr">
              <a:spcBef>
                <a:spcPts val="0"/>
              </a:spcBef>
              <a:spcAft>
                <a:spcPts val="0"/>
              </a:spcAft>
              <a:buClr>
                <a:srgbClr val="7C99AB"/>
              </a:buClr>
              <a:buSzPts val="1400"/>
              <a:buChar char="●"/>
              <a:defRPr>
                <a:solidFill>
                  <a:srgbClr val="7C99AB"/>
                </a:solidFill>
              </a:defRPr>
            </a:lvl4pPr>
            <a:lvl5pPr indent="-317500" lvl="4" marL="2286000" rtl="0" algn="ctr">
              <a:spcBef>
                <a:spcPts val="0"/>
              </a:spcBef>
              <a:spcAft>
                <a:spcPts val="0"/>
              </a:spcAft>
              <a:buClr>
                <a:srgbClr val="7C99AB"/>
              </a:buClr>
              <a:buSzPts val="1400"/>
              <a:buChar char="○"/>
              <a:defRPr>
                <a:solidFill>
                  <a:srgbClr val="7C99AB"/>
                </a:solidFill>
              </a:defRPr>
            </a:lvl5pPr>
            <a:lvl6pPr indent="-317500" lvl="5" marL="2743200" rtl="0" algn="ctr">
              <a:spcBef>
                <a:spcPts val="0"/>
              </a:spcBef>
              <a:spcAft>
                <a:spcPts val="0"/>
              </a:spcAft>
              <a:buClr>
                <a:srgbClr val="7C99AB"/>
              </a:buClr>
              <a:buSzPts val="1400"/>
              <a:buChar char="■"/>
              <a:defRPr>
                <a:solidFill>
                  <a:srgbClr val="7C99AB"/>
                </a:solidFill>
              </a:defRPr>
            </a:lvl6pPr>
            <a:lvl7pPr indent="-317500" lvl="6" marL="3200400" rtl="0" algn="ctr">
              <a:spcBef>
                <a:spcPts val="0"/>
              </a:spcBef>
              <a:spcAft>
                <a:spcPts val="0"/>
              </a:spcAft>
              <a:buClr>
                <a:srgbClr val="7C99AB"/>
              </a:buClr>
              <a:buSzPts val="1400"/>
              <a:buChar char="●"/>
              <a:defRPr>
                <a:solidFill>
                  <a:srgbClr val="7C99AB"/>
                </a:solidFill>
              </a:defRPr>
            </a:lvl7pPr>
            <a:lvl8pPr indent="-317500" lvl="7" marL="3657600" rtl="0" algn="ctr">
              <a:spcBef>
                <a:spcPts val="0"/>
              </a:spcBef>
              <a:spcAft>
                <a:spcPts val="0"/>
              </a:spcAft>
              <a:buClr>
                <a:srgbClr val="7C99AB"/>
              </a:buClr>
              <a:buSzPts val="1400"/>
              <a:buChar char="○"/>
              <a:defRPr>
                <a:solidFill>
                  <a:srgbClr val="7C99AB"/>
                </a:solidFill>
              </a:defRPr>
            </a:lvl8pPr>
            <a:lvl9pPr indent="-317500" lvl="8" marL="4114800" rtl="0" algn="ctr">
              <a:spcBef>
                <a:spcPts val="0"/>
              </a:spcBef>
              <a:spcAft>
                <a:spcPts val="0"/>
              </a:spcAft>
              <a:buClr>
                <a:srgbClr val="7C99AB"/>
              </a:buClr>
              <a:buSzPts val="1400"/>
              <a:buChar char="■"/>
              <a:defRPr>
                <a:solidFill>
                  <a:srgbClr val="7C99AB"/>
                </a:solidFill>
              </a:defRPr>
            </a:lvl9pPr>
          </a:lstStyle>
          <a:p/>
        </p:txBody>
      </p:sp>
      <p:pic>
        <p:nvPicPr>
          <p:cNvPr id="202" name="Google Shape;202;p43"/>
          <p:cNvPicPr preferRelativeResize="0"/>
          <p:nvPr/>
        </p:nvPicPr>
        <p:blipFill>
          <a:blip r:embed="rId2">
            <a:alphaModFix/>
          </a:blip>
          <a:stretch>
            <a:fillRect/>
          </a:stretch>
        </p:blipFill>
        <p:spPr>
          <a:xfrm>
            <a:off x="91900" y="4666825"/>
            <a:ext cx="1468616" cy="3693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late" type="blank">
  <p:cSld name="BLANK">
    <p:bg>
      <p:bgPr>
        <a:solidFill>
          <a:srgbClr val="7C99AB"/>
        </a:solidFill>
      </p:bgPr>
    </p:bg>
    <p:spTree>
      <p:nvGrpSpPr>
        <p:cNvPr id="203" name="Shape 203"/>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lue">
  <p:cSld name="BLANK_1">
    <p:bg>
      <p:bgPr>
        <a:solidFill>
          <a:srgbClr val="1D395C"/>
        </a:solidFill>
      </p:bgPr>
    </p:bg>
    <p:spTree>
      <p:nvGrpSpPr>
        <p:cNvPr id="204" name="Shape 204"/>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p:cSld name="BLANK_1_1">
    <p:spTree>
      <p:nvGrpSpPr>
        <p:cNvPr id="205" name="Shape 205"/>
        <p:cNvGrpSpPr/>
        <p:nvPr/>
      </p:nvGrpSpPr>
      <p:grpSpPr>
        <a:xfrm>
          <a:off x="0" y="0"/>
          <a:ext cx="0" cy="0"/>
          <a:chOff x="0" y="0"/>
          <a:chExt cx="0" cy="0"/>
        </a:xfrm>
      </p:grpSpPr>
      <p:sp>
        <p:nvSpPr>
          <p:cNvPr id="206" name="Google Shape;206;p46"/>
          <p:cNvSpPr/>
          <p:nvPr/>
        </p:nvSpPr>
        <p:spPr>
          <a:xfrm>
            <a:off x="-11000" y="-11000"/>
            <a:ext cx="9210000" cy="520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light blue">
  <p:cSld name="CAPTION_ONLY_1">
    <p:spTree>
      <p:nvGrpSpPr>
        <p:cNvPr id="207" name="Shape 207"/>
        <p:cNvGrpSpPr/>
        <p:nvPr/>
      </p:nvGrpSpPr>
      <p:grpSpPr>
        <a:xfrm>
          <a:off x="0" y="0"/>
          <a:ext cx="0" cy="0"/>
          <a:chOff x="0" y="0"/>
          <a:chExt cx="0" cy="0"/>
        </a:xfrm>
      </p:grpSpPr>
      <p:sp>
        <p:nvSpPr>
          <p:cNvPr id="208" name="Google Shape;208;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Clr>
                <a:srgbClr val="1D395C"/>
              </a:buClr>
              <a:buSzPts val="2500"/>
              <a:buFont typeface="Roboto Slab ExtraBold"/>
              <a:buNone/>
              <a:defRPr sz="2500">
                <a:solidFill>
                  <a:srgbClr val="1D395C"/>
                </a:solidFill>
                <a:latin typeface="Roboto Slab ExtraBold"/>
                <a:ea typeface="Roboto Slab ExtraBold"/>
                <a:cs typeface="Roboto Slab ExtraBold"/>
                <a:sym typeface="Roboto Slab ExtraBold"/>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209" name="Google Shape;209;p47"/>
          <p:cNvPicPr preferRelativeResize="0"/>
          <p:nvPr/>
        </p:nvPicPr>
        <p:blipFill rotWithShape="1">
          <a:blip r:embed="rId2">
            <a:alphaModFix/>
          </a:blip>
          <a:srcRect b="0" l="0" r="0" t="0"/>
          <a:stretch/>
        </p:blipFill>
        <p:spPr>
          <a:xfrm>
            <a:off x="8090820" y="4217476"/>
            <a:ext cx="939510" cy="841802"/>
          </a:xfrm>
          <a:prstGeom prst="rect">
            <a:avLst/>
          </a:prstGeom>
          <a:noFill/>
          <a:ln>
            <a:noFill/>
          </a:ln>
        </p:spPr>
      </p:pic>
      <p:sp>
        <p:nvSpPr>
          <p:cNvPr id="210" name="Google Shape;210;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1D395C"/>
                </a:solidFill>
                <a:latin typeface="Roboto Slab ExtraBold"/>
                <a:ea typeface="Roboto Slab ExtraBold"/>
                <a:cs typeface="Roboto Slab ExtraBold"/>
                <a:sym typeface="Roboto Slab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lexible Template (Plum) 1">
  <p:cSld name="CUSTOM_10_1_1_1">
    <p:spTree>
      <p:nvGrpSpPr>
        <p:cNvPr id="211" name="Shape 211"/>
        <p:cNvGrpSpPr/>
        <p:nvPr/>
      </p:nvGrpSpPr>
      <p:grpSpPr>
        <a:xfrm>
          <a:off x="0" y="0"/>
          <a:ext cx="0" cy="0"/>
          <a:chOff x="0" y="0"/>
          <a:chExt cx="0" cy="0"/>
        </a:xfrm>
      </p:grpSpPr>
      <p:sp>
        <p:nvSpPr>
          <p:cNvPr id="212" name="Google Shape;212;p48"/>
          <p:cNvSpPr txBox="1"/>
          <p:nvPr>
            <p:ph type="title"/>
          </p:nvPr>
        </p:nvSpPr>
        <p:spPr>
          <a:xfrm>
            <a:off x="337500" y="457200"/>
            <a:ext cx="7491300" cy="666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400"/>
              <a:buNone/>
              <a:defRPr sz="34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pic>
        <p:nvPicPr>
          <p:cNvPr id="213" name="Google Shape;213;p48"/>
          <p:cNvPicPr preferRelativeResize="0"/>
          <p:nvPr/>
        </p:nvPicPr>
        <p:blipFill rotWithShape="1">
          <a:blip r:embed="rId2">
            <a:alphaModFix/>
          </a:blip>
          <a:srcRect b="0" l="0" r="0" t="0"/>
          <a:stretch/>
        </p:blipFill>
        <p:spPr>
          <a:xfrm>
            <a:off x="8226725" y="4486586"/>
            <a:ext cx="770750" cy="445028"/>
          </a:xfrm>
          <a:prstGeom prst="rect">
            <a:avLst/>
          </a:prstGeom>
          <a:noFill/>
          <a:ln>
            <a:noFill/>
          </a:ln>
        </p:spPr>
      </p:pic>
      <p:sp>
        <p:nvSpPr>
          <p:cNvPr id="214" name="Google Shape;214;p48"/>
          <p:cNvSpPr txBox="1"/>
          <p:nvPr>
            <p:ph idx="1" type="body"/>
          </p:nvPr>
        </p:nvSpPr>
        <p:spPr>
          <a:xfrm>
            <a:off x="3259875" y="1776025"/>
            <a:ext cx="6526200" cy="800400"/>
          </a:xfrm>
          <a:prstGeom prst="rect">
            <a:avLst/>
          </a:prstGeom>
          <a:noFill/>
          <a:ln>
            <a:noFill/>
          </a:ln>
        </p:spPr>
        <p:txBody>
          <a:bodyPr anchorCtr="0" anchor="t" bIns="91425" lIns="91425" spcFirstLastPara="1" rIns="91425" wrap="square" tIns="91425">
            <a:noAutofit/>
          </a:bodyPr>
          <a:lstStyle>
            <a:lvl1pPr indent="-292100" lvl="0" marL="457200" rtl="0" algn="l">
              <a:lnSpc>
                <a:spcPct val="150000"/>
              </a:lnSpc>
              <a:spcBef>
                <a:spcPts val="0"/>
              </a:spcBef>
              <a:spcAft>
                <a:spcPts val="0"/>
              </a:spcAft>
              <a:buSzPts val="1000"/>
              <a:buChar char="●"/>
              <a:defRPr b="0"/>
            </a:lvl1pPr>
            <a:lvl2pPr indent="-292100" lvl="1" marL="914400" rtl="0" algn="l">
              <a:lnSpc>
                <a:spcPct val="150000"/>
              </a:lnSpc>
              <a:spcBef>
                <a:spcPts val="0"/>
              </a:spcBef>
              <a:spcAft>
                <a:spcPts val="0"/>
              </a:spcAft>
              <a:buSzPts val="1000"/>
              <a:buChar char="○"/>
              <a:defRPr/>
            </a:lvl2pPr>
            <a:lvl3pPr indent="-292100" lvl="2" marL="1371600" rtl="0" algn="l">
              <a:lnSpc>
                <a:spcPct val="150000"/>
              </a:lnSpc>
              <a:spcBef>
                <a:spcPts val="0"/>
              </a:spcBef>
              <a:spcAft>
                <a:spcPts val="0"/>
              </a:spcAft>
              <a:buSzPts val="1000"/>
              <a:buChar char="■"/>
              <a:defRPr/>
            </a:lvl3pPr>
            <a:lvl4pPr indent="-292100" lvl="3" marL="1828800" rtl="0" algn="l">
              <a:lnSpc>
                <a:spcPct val="150000"/>
              </a:lnSpc>
              <a:spcBef>
                <a:spcPts val="0"/>
              </a:spcBef>
              <a:spcAft>
                <a:spcPts val="0"/>
              </a:spcAft>
              <a:buSzPts val="1000"/>
              <a:buChar char="●"/>
              <a:defRPr/>
            </a:lvl4pPr>
            <a:lvl5pPr indent="-292100" lvl="4" marL="2286000" rtl="0" algn="l">
              <a:lnSpc>
                <a:spcPct val="150000"/>
              </a:lnSpc>
              <a:spcBef>
                <a:spcPts val="0"/>
              </a:spcBef>
              <a:spcAft>
                <a:spcPts val="0"/>
              </a:spcAft>
              <a:buSzPts val="1000"/>
              <a:buChar char="○"/>
              <a:defRPr/>
            </a:lvl5pPr>
            <a:lvl6pPr indent="-292100" lvl="5" marL="2743200" rtl="0" algn="l">
              <a:lnSpc>
                <a:spcPct val="150000"/>
              </a:lnSpc>
              <a:spcBef>
                <a:spcPts val="0"/>
              </a:spcBef>
              <a:spcAft>
                <a:spcPts val="0"/>
              </a:spcAft>
              <a:buSzPts val="1000"/>
              <a:buChar char="■"/>
              <a:defRPr/>
            </a:lvl6pPr>
            <a:lvl7pPr indent="-292100" lvl="6" marL="3200400" rtl="0" algn="l">
              <a:lnSpc>
                <a:spcPct val="150000"/>
              </a:lnSpc>
              <a:spcBef>
                <a:spcPts val="0"/>
              </a:spcBef>
              <a:spcAft>
                <a:spcPts val="0"/>
              </a:spcAft>
              <a:buSzPts val="1000"/>
              <a:buChar char="●"/>
              <a:defRPr/>
            </a:lvl7pPr>
            <a:lvl8pPr indent="-292100" lvl="7" marL="3657600" rtl="0" algn="l">
              <a:lnSpc>
                <a:spcPct val="150000"/>
              </a:lnSpc>
              <a:spcBef>
                <a:spcPts val="0"/>
              </a:spcBef>
              <a:spcAft>
                <a:spcPts val="0"/>
              </a:spcAft>
              <a:buSzPts val="1000"/>
              <a:buChar char="○"/>
              <a:defRPr/>
            </a:lvl8pPr>
            <a:lvl9pPr indent="-292100" lvl="8" marL="4114800" rtl="0" algn="l">
              <a:lnSpc>
                <a:spcPct val="150000"/>
              </a:lnSpc>
              <a:spcBef>
                <a:spcPts val="0"/>
              </a:spcBef>
              <a:spcAft>
                <a:spcPts val="0"/>
              </a:spcAft>
              <a:buSzPts val="1000"/>
              <a:buChar char="■"/>
              <a:defRPr/>
            </a:lvl9pPr>
          </a:lstStyle>
          <a:p/>
        </p:txBody>
      </p:sp>
      <p:sp>
        <p:nvSpPr>
          <p:cNvPr id="215" name="Google Shape;215;p48"/>
          <p:cNvSpPr/>
          <p:nvPr/>
        </p:nvSpPr>
        <p:spPr>
          <a:xfrm>
            <a:off x="0" y="0"/>
            <a:ext cx="9144000" cy="219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216" name="Google Shape;216;p4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7" name="Shape 217"/>
        <p:cNvGrpSpPr/>
        <p:nvPr/>
      </p:nvGrpSpPr>
      <p:grpSpPr>
        <a:xfrm>
          <a:off x="0" y="0"/>
          <a:ext cx="0" cy="0"/>
          <a:chOff x="0" y="0"/>
          <a:chExt cx="0" cy="0"/>
        </a:xfrm>
      </p:grpSpPr>
      <p:sp>
        <p:nvSpPr>
          <p:cNvPr id="218" name="Google Shape;218;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Montserrat"/>
              <a:buNone/>
              <a:defRPr b="1" i="0">
                <a:latin typeface="Montserrat"/>
                <a:ea typeface="Montserrat"/>
                <a:cs typeface="Montserrat"/>
                <a:sym typeface="Montserrat"/>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9" name="Google Shape;219;p4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1" name="Google Shape;221;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2" name="Google Shape;222;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26" Type="http://schemas.openxmlformats.org/officeDocument/2006/relationships/slideLayout" Target="../slideLayouts/slideLayout41.xml"/><Relationship Id="rId25" Type="http://schemas.openxmlformats.org/officeDocument/2006/relationships/slideLayout" Target="../slideLayouts/slideLayout40.xml"/><Relationship Id="rId28" Type="http://schemas.openxmlformats.org/officeDocument/2006/relationships/slideLayout" Target="../slideLayouts/slideLayout43.xml"/><Relationship Id="rId27" Type="http://schemas.openxmlformats.org/officeDocument/2006/relationships/slideLayout" Target="../slideLayouts/slideLayout42.xml"/><Relationship Id="rId5" Type="http://schemas.openxmlformats.org/officeDocument/2006/relationships/slideLayout" Target="../slideLayouts/slideLayout20.xml"/><Relationship Id="rId6" Type="http://schemas.openxmlformats.org/officeDocument/2006/relationships/slideLayout" Target="../slideLayouts/slideLayout21.xml"/><Relationship Id="rId29" Type="http://schemas.openxmlformats.org/officeDocument/2006/relationships/slideLayout" Target="../slideLayouts/slideLayout44.xml"/><Relationship Id="rId7" Type="http://schemas.openxmlformats.org/officeDocument/2006/relationships/slideLayout" Target="../slideLayouts/slideLayout22.xml"/><Relationship Id="rId8" Type="http://schemas.openxmlformats.org/officeDocument/2006/relationships/slideLayout" Target="../slideLayouts/slideLayout23.xml"/><Relationship Id="rId31" Type="http://schemas.openxmlformats.org/officeDocument/2006/relationships/slideLayout" Target="../slideLayouts/slideLayout46.xml"/><Relationship Id="rId30" Type="http://schemas.openxmlformats.org/officeDocument/2006/relationships/slideLayout" Target="../slideLayouts/slideLayout45.xml"/><Relationship Id="rId11" Type="http://schemas.openxmlformats.org/officeDocument/2006/relationships/slideLayout" Target="../slideLayouts/slideLayout26.xml"/><Relationship Id="rId33" Type="http://schemas.openxmlformats.org/officeDocument/2006/relationships/theme" Target="../theme/theme2.xml"/><Relationship Id="rId10" Type="http://schemas.openxmlformats.org/officeDocument/2006/relationships/slideLayout" Target="../slideLayouts/slideLayout25.xml"/><Relationship Id="rId32" Type="http://schemas.openxmlformats.org/officeDocument/2006/relationships/slideLayout" Target="../slideLayouts/slideLayout47.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1" name="Shape 71"/>
        <p:cNvGrpSpPr/>
        <p:nvPr/>
      </p:nvGrpSpPr>
      <p:grpSpPr>
        <a:xfrm>
          <a:off x="0" y="0"/>
          <a:ext cx="0" cy="0"/>
          <a:chOff x="0" y="0"/>
          <a:chExt cx="0" cy="0"/>
        </a:xfrm>
      </p:grpSpPr>
      <p:sp>
        <p:nvSpPr>
          <p:cNvPr id="72" name="Google Shape;7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3" name="Google Shape;73;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74" name="Google Shape;7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0"/>
          <p:cNvSpPr txBox="1"/>
          <p:nvPr/>
        </p:nvSpPr>
        <p:spPr>
          <a:xfrm>
            <a:off x="1239400" y="2172300"/>
            <a:ext cx="6606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28" name="Google Shape;228;p50"/>
          <p:cNvSpPr txBox="1"/>
          <p:nvPr/>
        </p:nvSpPr>
        <p:spPr>
          <a:xfrm>
            <a:off x="942900" y="2250825"/>
            <a:ext cx="7258200" cy="2955300"/>
          </a:xfrm>
          <a:prstGeom prst="rect">
            <a:avLst/>
          </a:prstGeom>
          <a:noFill/>
          <a:ln>
            <a:noFill/>
          </a:ln>
          <a:effectLst>
            <a:outerShdw blurRad="114300" rotWithShape="0" algn="bl" dir="1260000" dist="38100">
              <a:srgbClr val="7C99AB">
                <a:alpha val="94000"/>
              </a:srgbClr>
            </a:outerShdw>
          </a:effectLst>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rgbClr val="FFFFFF"/>
                </a:solidFill>
                <a:latin typeface="Calibri"/>
                <a:ea typeface="Calibri"/>
                <a:cs typeface="Calibri"/>
                <a:sym typeface="Calibri"/>
              </a:rPr>
              <a:t>Sustaining a Thriving Workforce in </a:t>
            </a:r>
            <a:br>
              <a:rPr b="1" lang="en" sz="3600">
                <a:solidFill>
                  <a:srgbClr val="FFFFFF"/>
                </a:solidFill>
                <a:latin typeface="Calibri"/>
                <a:ea typeface="Calibri"/>
                <a:cs typeface="Calibri"/>
                <a:sym typeface="Calibri"/>
              </a:rPr>
            </a:br>
            <a:r>
              <a:rPr b="1" lang="en" sz="3600">
                <a:solidFill>
                  <a:srgbClr val="FFFFFF"/>
                </a:solidFill>
                <a:latin typeface="Calibri"/>
                <a:ea typeface="Calibri"/>
                <a:cs typeface="Calibri"/>
                <a:sym typeface="Calibri"/>
              </a:rPr>
              <a:t>Fiscal Uncertainty</a:t>
            </a:r>
            <a:endParaRPr b="1" sz="36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br>
              <a:rPr b="1" lang="en" sz="2100">
                <a:solidFill>
                  <a:srgbClr val="FFFFFF"/>
                </a:solidFill>
                <a:latin typeface="Calibri"/>
                <a:ea typeface="Calibri"/>
                <a:cs typeface="Calibri"/>
                <a:sym typeface="Calibri"/>
              </a:rPr>
            </a:br>
            <a:r>
              <a:rPr b="1" lang="en" sz="2100">
                <a:solidFill>
                  <a:srgbClr val="FFFFFF"/>
                </a:solidFill>
                <a:latin typeface="Calibri"/>
                <a:ea typeface="Calibri"/>
                <a:cs typeface="Calibri"/>
                <a:sym typeface="Calibri"/>
              </a:rPr>
              <a:t>Article 12 - Compensation</a:t>
            </a:r>
            <a:endParaRPr b="1" sz="21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t/>
            </a:r>
            <a:endParaRPr b="1" sz="21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b="1" lang="en" sz="2100">
                <a:solidFill>
                  <a:srgbClr val="FFFFFF"/>
                </a:solidFill>
                <a:latin typeface="Calibri"/>
                <a:ea typeface="Calibri"/>
                <a:cs typeface="Calibri"/>
                <a:sym typeface="Calibri"/>
              </a:rPr>
              <a:t>March 7, 2023</a:t>
            </a:r>
            <a:endParaRPr sz="2400">
              <a:solidFill>
                <a:srgbClr val="F3F3F3"/>
              </a:solidFill>
              <a:latin typeface="Calibri"/>
              <a:ea typeface="Calibri"/>
              <a:cs typeface="Calibri"/>
              <a:sym typeface="Calibri"/>
            </a:endParaRPr>
          </a:p>
        </p:txBody>
      </p:sp>
      <p:pic>
        <p:nvPicPr>
          <p:cNvPr id="229" name="Google Shape;229;p50"/>
          <p:cNvPicPr preferRelativeResize="0"/>
          <p:nvPr/>
        </p:nvPicPr>
        <p:blipFill>
          <a:blip r:embed="rId3">
            <a:alphaModFix/>
          </a:blip>
          <a:stretch>
            <a:fillRect/>
          </a:stretch>
        </p:blipFill>
        <p:spPr>
          <a:xfrm>
            <a:off x="2282750" y="830177"/>
            <a:ext cx="4572001" cy="1152499"/>
          </a:xfrm>
          <a:prstGeom prst="rect">
            <a:avLst/>
          </a:prstGeom>
          <a:noFill/>
          <a:ln>
            <a:noFill/>
          </a:ln>
        </p:spPr>
      </p:pic>
      <p:cxnSp>
        <p:nvCxnSpPr>
          <p:cNvPr id="230" name="Google Shape;230;p50"/>
          <p:cNvCxnSpPr/>
          <p:nvPr/>
        </p:nvCxnSpPr>
        <p:spPr>
          <a:xfrm>
            <a:off x="1255050" y="2188750"/>
            <a:ext cx="6633900" cy="8400"/>
          </a:xfrm>
          <a:prstGeom prst="straightConnector1">
            <a:avLst/>
          </a:prstGeom>
          <a:noFill/>
          <a:ln cap="flat" cmpd="sng" w="76200">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aphicFrame>
        <p:nvGraphicFramePr>
          <p:cNvPr id="302" name="Google Shape;302;p59"/>
          <p:cNvGraphicFramePr/>
          <p:nvPr/>
        </p:nvGraphicFramePr>
        <p:xfrm>
          <a:off x="670800" y="1164888"/>
          <a:ext cx="3000000" cy="3000000"/>
        </p:xfrm>
        <a:graphic>
          <a:graphicData uri="http://schemas.openxmlformats.org/drawingml/2006/table">
            <a:tbl>
              <a:tblPr>
                <a:noFill/>
                <a:tableStyleId>{1D23F6AF-A600-4437-AE37-252F66B0F46C}</a:tableStyleId>
              </a:tblPr>
              <a:tblGrid>
                <a:gridCol w="1663600"/>
                <a:gridCol w="2180300"/>
                <a:gridCol w="3958500"/>
              </a:tblGrid>
              <a:tr h="810175">
                <a:tc>
                  <a:txBody>
                    <a:bodyPr/>
                    <a:lstStyle/>
                    <a:p>
                      <a:pPr indent="0" lvl="0" marL="0" rtl="0" algn="ctr">
                        <a:lnSpc>
                          <a:spcPct val="115000"/>
                        </a:lnSpc>
                        <a:spcBef>
                          <a:spcPts val="0"/>
                        </a:spcBef>
                        <a:spcAft>
                          <a:spcPts val="0"/>
                        </a:spcAft>
                        <a:buNone/>
                      </a:pPr>
                      <a:r>
                        <a:rPr b="1" lang="en" sz="1200">
                          <a:solidFill>
                            <a:srgbClr val="FFFFFF"/>
                          </a:solidFill>
                          <a:latin typeface="Calibri"/>
                          <a:ea typeface="Calibri"/>
                          <a:cs typeface="Calibri"/>
                          <a:sym typeface="Calibri"/>
                        </a:rPr>
                        <a:t>General Fund</a:t>
                      </a:r>
                      <a:endParaRPr b="1" i="1" sz="12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t/>
                      </a:r>
                      <a:endParaRPr b="1" i="1" sz="1200">
                        <a:solidFill>
                          <a:srgbClr val="FFFFFF"/>
                        </a:solidFill>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sz="1200">
                          <a:solidFill>
                            <a:srgbClr val="FFFFFF"/>
                          </a:solidFill>
                          <a:latin typeface="Calibri"/>
                          <a:ea typeface="Calibri"/>
                          <a:cs typeface="Calibri"/>
                          <a:sym typeface="Calibri"/>
                        </a:rPr>
                        <a:t>End of Year Projection for</a:t>
                      </a:r>
                      <a:endParaRPr b="1" sz="12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b="1" lang="en" sz="1200">
                          <a:solidFill>
                            <a:srgbClr val="FFFFFF"/>
                          </a:solidFill>
                          <a:latin typeface="Calibri"/>
                          <a:ea typeface="Calibri"/>
                          <a:cs typeface="Calibri"/>
                          <a:sym typeface="Calibri"/>
                        </a:rPr>
                        <a:t>2022-23</a:t>
                      </a:r>
                      <a:endParaRPr b="1" sz="1200">
                        <a:solidFill>
                          <a:srgbClr val="FFFFFF"/>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i="1" lang="en" sz="1200">
                          <a:solidFill>
                            <a:schemeClr val="lt1"/>
                          </a:solidFill>
                          <a:latin typeface="Calibri"/>
                          <a:ea typeface="Calibri"/>
                          <a:cs typeface="Calibri"/>
                          <a:sym typeface="Calibri"/>
                        </a:rPr>
                        <a:t>in Millions </a:t>
                      </a:r>
                      <a:endParaRPr b="1" i="1" sz="1200">
                        <a:solidFill>
                          <a:schemeClr val="lt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i="1" lang="en" sz="1200">
                          <a:solidFill>
                            <a:schemeClr val="lt1"/>
                          </a:solidFill>
                          <a:latin typeface="Calibri"/>
                          <a:ea typeface="Calibri"/>
                          <a:cs typeface="Calibri"/>
                          <a:sym typeface="Calibri"/>
                        </a:rPr>
                        <a:t>(</a:t>
                      </a:r>
                      <a:r>
                        <a:rPr b="1" i="1" lang="en" sz="900">
                          <a:solidFill>
                            <a:schemeClr val="lt1"/>
                          </a:solidFill>
                          <a:latin typeface="Calibri"/>
                          <a:ea typeface="Calibri"/>
                          <a:cs typeface="Calibri"/>
                          <a:sym typeface="Calibri"/>
                        </a:rPr>
                        <a:t>As of Feb 2023; Subject to Change) </a:t>
                      </a:r>
                      <a:endParaRPr b="1" i="1" sz="600">
                        <a:solidFill>
                          <a:schemeClr val="lt1"/>
                        </a:solidFill>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sz="1200">
                          <a:solidFill>
                            <a:srgbClr val="FFFFFF"/>
                          </a:solidFill>
                          <a:latin typeface="Calibri"/>
                          <a:ea typeface="Calibri"/>
                          <a:cs typeface="Calibri"/>
                          <a:sym typeface="Calibri"/>
                        </a:rPr>
                        <a:t>Notes</a:t>
                      </a:r>
                      <a:endParaRPr b="1" sz="1200">
                        <a:solidFill>
                          <a:srgbClr val="FFFFFF"/>
                        </a:solidFill>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r>
              <a:tr h="227675">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Projected Revenue</a:t>
                      </a:r>
                      <a:endParaRPr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$802</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This is all Gen-Fund revenues; includes approximately $51M of contingency (i.e. fund balance)</a:t>
                      </a:r>
                      <a:endParaRPr sz="11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74225">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Projected Expenses </a:t>
                      </a:r>
                      <a:endParaRPr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$729</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Includes $15M in projected savings from current year cost containment activities (approximately $11M from personnel &amp; $4M from non-personnel) </a:t>
                      </a:r>
                      <a:endParaRPr sz="11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4225">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Projected Ending Fund Balance</a:t>
                      </a:r>
                      <a:endParaRPr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Calibri"/>
                          <a:ea typeface="Calibri"/>
                          <a:cs typeface="Calibri"/>
                          <a:sym typeface="Calibri"/>
                        </a:rPr>
                        <a:t>$73</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It is the goal of the Board to fund and maintain a reserve in the general fund that shall range from 5% ($40M) to 10% ($80M) of annual general fund revenues. $73M is 9%. At the start of the year fund balance was $98.8M (12%).</a:t>
                      </a:r>
                      <a:endParaRPr sz="11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03" name="Google Shape;303;p59"/>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4" name="Google Shape;304;p59"/>
          <p:cNvSpPr txBox="1"/>
          <p:nvPr/>
        </p:nvSpPr>
        <p:spPr>
          <a:xfrm>
            <a:off x="1468800" y="3952000"/>
            <a:ext cx="620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Calibri"/>
                <a:ea typeface="Calibri"/>
                <a:cs typeface="Calibri"/>
                <a:sym typeface="Calibri"/>
              </a:rPr>
              <a:t>Current estimate is anticipating $73M of resources available to support next year (FY24) and the following year’s (FY25) budget; however we must also work within the parameters of the minimum 5% fund balance policy. The next slide shows current planning.</a:t>
            </a:r>
            <a:endParaRPr b="1" sz="1200">
              <a:latin typeface="Calibri"/>
              <a:ea typeface="Calibri"/>
              <a:cs typeface="Calibri"/>
              <a:sym typeface="Calibri"/>
            </a:endParaRPr>
          </a:p>
        </p:txBody>
      </p:sp>
      <p:sp>
        <p:nvSpPr>
          <p:cNvPr id="305" name="Google Shape;305;p59"/>
          <p:cNvSpPr txBox="1"/>
          <p:nvPr>
            <p:ph type="title"/>
          </p:nvPr>
        </p:nvSpPr>
        <p:spPr>
          <a:xfrm>
            <a:off x="311700" y="263650"/>
            <a:ext cx="4973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Fiscal Uncertainty</a:t>
            </a:r>
            <a:endParaRPr b="1">
              <a:latin typeface="Calibri"/>
              <a:ea typeface="Calibri"/>
              <a:cs typeface="Calibri"/>
              <a:sym typeface="Calibri"/>
            </a:endParaRPr>
          </a:p>
        </p:txBody>
      </p:sp>
      <p:sp>
        <p:nvSpPr>
          <p:cNvPr id="306" name="Google Shape;306;p59"/>
          <p:cNvSpPr txBox="1"/>
          <p:nvPr/>
        </p:nvSpPr>
        <p:spPr>
          <a:xfrm>
            <a:off x="670800" y="760150"/>
            <a:ext cx="8320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1D395C"/>
                </a:solidFill>
                <a:latin typeface="Calibri"/>
                <a:ea typeface="Calibri"/>
                <a:cs typeface="Calibri"/>
                <a:sym typeface="Calibri"/>
              </a:rPr>
              <a:t>2022-23 General Fund End of Year Projections</a:t>
            </a:r>
            <a:endParaRPr b="1" sz="1500">
              <a:solidFill>
                <a:srgbClr val="1D395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60"/>
          <p:cNvSpPr txBox="1"/>
          <p:nvPr/>
        </p:nvSpPr>
        <p:spPr>
          <a:xfrm>
            <a:off x="3751650" y="450200"/>
            <a:ext cx="5102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500">
                <a:solidFill>
                  <a:srgbClr val="1D395C"/>
                </a:solidFill>
                <a:latin typeface="Calibri"/>
                <a:ea typeface="Calibri"/>
                <a:cs typeface="Calibri"/>
                <a:sym typeface="Calibri"/>
              </a:rPr>
              <a:t>Preliminary General Fund Budget Projections</a:t>
            </a:r>
            <a:endParaRPr b="1" sz="1500">
              <a:solidFill>
                <a:srgbClr val="1D395C"/>
              </a:solidFill>
              <a:latin typeface="Calibri"/>
              <a:ea typeface="Calibri"/>
              <a:cs typeface="Calibri"/>
              <a:sym typeface="Calibri"/>
            </a:endParaRPr>
          </a:p>
        </p:txBody>
      </p:sp>
      <p:sp>
        <p:nvSpPr>
          <p:cNvPr id="312" name="Google Shape;312;p60"/>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313" name="Google Shape;313;p60"/>
          <p:cNvGraphicFramePr/>
          <p:nvPr/>
        </p:nvGraphicFramePr>
        <p:xfrm>
          <a:off x="336763" y="843788"/>
          <a:ext cx="3000000" cy="3000000"/>
        </p:xfrm>
        <a:graphic>
          <a:graphicData uri="http://schemas.openxmlformats.org/drawingml/2006/table">
            <a:tbl>
              <a:tblPr>
                <a:noFill/>
                <a:tableStyleId>{1D23F6AF-A600-4437-AE37-252F66B0F46C}</a:tableStyleId>
              </a:tblPr>
              <a:tblGrid>
                <a:gridCol w="1848300"/>
                <a:gridCol w="1052125"/>
                <a:gridCol w="1029625"/>
                <a:gridCol w="923675"/>
                <a:gridCol w="3663850"/>
              </a:tblGrid>
              <a:tr h="619475">
                <a:tc>
                  <a:txBody>
                    <a:bodyPr/>
                    <a:lstStyle/>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General Fund</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b="1" i="1" sz="1000">
                        <a:solidFill>
                          <a:srgbClr val="FFFFFF"/>
                        </a:solidFill>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Projected for 2023-24 in Millions </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(January 2023)</a:t>
                      </a:r>
                      <a:endParaRPr b="1" sz="1000">
                        <a:solidFill>
                          <a:srgbClr val="FFFFFF"/>
                        </a:solidFill>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Projected for</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2023-24</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in Millions</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(February 2023)</a:t>
                      </a:r>
                      <a:endParaRPr b="1" sz="1000">
                        <a:solidFill>
                          <a:srgbClr val="FFFFFF"/>
                        </a:solidFill>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Projected for</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2024-25</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in Millions</a:t>
                      </a:r>
                      <a:endParaRPr b="1" sz="1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(February 2023)</a:t>
                      </a:r>
                      <a:endParaRPr b="1" sz="1000">
                        <a:solidFill>
                          <a:srgbClr val="FFFFFF"/>
                        </a:solidFill>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rPr b="1" lang="en" sz="1000">
                          <a:solidFill>
                            <a:srgbClr val="FFFFFF"/>
                          </a:solidFill>
                          <a:latin typeface="Calibri"/>
                          <a:ea typeface="Calibri"/>
                          <a:cs typeface="Calibri"/>
                          <a:sym typeface="Calibri"/>
                        </a:rPr>
                        <a:t>Notes</a:t>
                      </a:r>
                      <a:endParaRPr b="1" sz="1000">
                        <a:solidFill>
                          <a:srgbClr val="FFFFFF"/>
                        </a:solidFill>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accent1"/>
                    </a:solidFill>
                  </a:tcPr>
                </a:tc>
              </a:tr>
              <a:tr h="342350">
                <a:tc>
                  <a:txBody>
                    <a:bodyPr/>
                    <a:lstStyle/>
                    <a:p>
                      <a:pPr indent="0" lvl="0" marL="0" rtl="0" algn="l">
                        <a:lnSpc>
                          <a:spcPct val="100000"/>
                        </a:lnSpc>
                        <a:spcBef>
                          <a:spcPts val="0"/>
                        </a:spcBef>
                        <a:spcAft>
                          <a:spcPts val="0"/>
                        </a:spcAft>
                        <a:buNone/>
                      </a:pPr>
                      <a:r>
                        <a:rPr b="1" lang="en" sz="1200">
                          <a:latin typeface="Calibri"/>
                          <a:ea typeface="Calibri"/>
                          <a:cs typeface="Calibri"/>
                          <a:sym typeface="Calibri"/>
                        </a:rPr>
                        <a:t>Biennial State School Fund (SSF) Budget Assumptions</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500">
                          <a:latin typeface="Calibri"/>
                          <a:ea typeface="Calibri"/>
                          <a:cs typeface="Calibri"/>
                          <a:sym typeface="Calibri"/>
                        </a:rPr>
                        <a:t>$9.6 Billion</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gridSpan="2">
                  <a:txBody>
                    <a:bodyPr/>
                    <a:lstStyle/>
                    <a:p>
                      <a:pPr indent="0" lvl="0" marL="0" rtl="0" algn="l">
                        <a:lnSpc>
                          <a:spcPct val="100000"/>
                        </a:lnSpc>
                        <a:spcBef>
                          <a:spcPts val="0"/>
                        </a:spcBef>
                        <a:spcAft>
                          <a:spcPts val="0"/>
                        </a:spcAft>
                        <a:buNone/>
                      </a:pPr>
                      <a:r>
                        <a:rPr b="1" lang="en" sz="1500">
                          <a:solidFill>
                            <a:schemeClr val="dk1"/>
                          </a:solidFill>
                          <a:latin typeface="Calibri"/>
                          <a:ea typeface="Calibri"/>
                          <a:cs typeface="Calibri"/>
                          <a:sym typeface="Calibri"/>
                        </a:rPr>
                        <a:t>$9.9 Billion </a:t>
                      </a:r>
                      <a:endParaRPr b="1" sz="1500">
                        <a:solidFill>
                          <a:schemeClr val="dk1"/>
                        </a:solidFill>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a:txBody>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On Feb-22nd Oregon Department of Education (ODE) released initial estimate of State School Fund. </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12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Projected Beginning Fund Balance</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$50</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$73</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$50</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Calibri"/>
                          <a:ea typeface="Calibri"/>
                          <a:cs typeface="Calibri"/>
                          <a:sym typeface="Calibri"/>
                        </a:rPr>
                        <a:t>Estimated underspend, vacancy savings and cost saving exercises this year will help balance the PPS budget during the next biennium</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4832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Projected Revenue</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$722</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$730</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$748</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Calibri"/>
                          <a:ea typeface="Calibri"/>
                          <a:cs typeface="Calibri"/>
                          <a:sym typeface="Calibri"/>
                        </a:rPr>
                        <a:t>Using info from ODE; this is preliminary and will be finalized by legislature in late Spring. This also includes estimates for non-SSF revenue such as the local option levy (expected to grow by $5M compared to current year).</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12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Projected Total Available Revenue</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$772</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$803</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$798</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Calibri"/>
                          <a:ea typeface="Calibri"/>
                          <a:cs typeface="Calibri"/>
                          <a:sym typeface="Calibri"/>
                        </a:rPr>
                        <a:t>Total available revenue is fund balance plus projected revenue; fund balance usage must align to board policy</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4832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Projected Expenses</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$773</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$753</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$776</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Calibri"/>
                          <a:ea typeface="Calibri"/>
                          <a:cs typeface="Calibri"/>
                          <a:sym typeface="Calibri"/>
                        </a:rPr>
                        <a:t>This includes preliminary estimates of $20M in savings for next year (FY24). Teams continue to plan &amp; discuss school site staffing and central office savings for next year. Does not include any active reductions for FY25.</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4832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Projected Ending Fund Balance</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-1</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$50</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$21</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Calibri"/>
                          <a:ea typeface="Calibri"/>
                          <a:cs typeface="Calibri"/>
                          <a:sym typeface="Calibri"/>
                        </a:rPr>
                        <a:t>Current projection is that Supt's FY24 proposed budget will meet minimum 5% fund balance target, however, biennium outlook not meeting fund balance requirements (nor capable of rebuilding back to 10%)</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097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5% Fund Balance Floor</a:t>
                      </a:r>
                      <a:endParaRPr b="1" sz="12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$39M</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$40</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500">
                          <a:latin typeface="Calibri"/>
                          <a:ea typeface="Calibri"/>
                          <a:cs typeface="Calibri"/>
                          <a:sym typeface="Calibri"/>
                        </a:rPr>
                        <a:t>$40</a:t>
                      </a:r>
                      <a:endParaRPr b="1" sz="15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Calibri"/>
                          <a:ea typeface="Calibri"/>
                          <a:cs typeface="Calibri"/>
                          <a:sym typeface="Calibri"/>
                        </a:rPr>
                        <a:t>Using funds below the 5% threshold would require board approval and be incorporated as part of the budget adoption process.</a:t>
                      </a:r>
                      <a:endParaRPr sz="900">
                        <a:latin typeface="Calibri"/>
                        <a:ea typeface="Calibri"/>
                        <a:cs typeface="Calibri"/>
                        <a:sym typeface="Calibri"/>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14" name="Google Shape;314;p60"/>
          <p:cNvSpPr txBox="1"/>
          <p:nvPr>
            <p:ph type="title"/>
          </p:nvPr>
        </p:nvSpPr>
        <p:spPr>
          <a:xfrm>
            <a:off x="311700" y="263650"/>
            <a:ext cx="4973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Fiscal Uncertainty</a:t>
            </a:r>
            <a:endParaRPr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1"/>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61"/>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Our Compensation Proposal</a:t>
            </a:r>
            <a:endParaRPr b="1">
              <a:latin typeface="Calibri"/>
              <a:ea typeface="Calibri"/>
              <a:cs typeface="Calibri"/>
              <a:sym typeface="Calibri"/>
            </a:endParaRPr>
          </a:p>
        </p:txBody>
      </p:sp>
      <p:cxnSp>
        <p:nvCxnSpPr>
          <p:cNvPr id="321" name="Google Shape;321;p61"/>
          <p:cNvCxnSpPr/>
          <p:nvPr/>
        </p:nvCxnSpPr>
        <p:spPr>
          <a:xfrm rot="10800000">
            <a:off x="5076775" y="2823223"/>
            <a:ext cx="3480000" cy="3600"/>
          </a:xfrm>
          <a:prstGeom prst="straightConnector1">
            <a:avLst/>
          </a:prstGeom>
          <a:noFill/>
          <a:ln cap="flat" cmpd="sng" w="114300">
            <a:solidFill>
              <a:srgbClr val="C9DAF8"/>
            </a:solidFill>
            <a:prstDash val="solid"/>
            <a:round/>
            <a:headEnd len="med" w="med" type="none"/>
            <a:tailEnd len="med" w="med" type="none"/>
          </a:ln>
        </p:spPr>
      </p:cxnSp>
      <p:sp>
        <p:nvSpPr>
          <p:cNvPr id="322" name="Google Shape;322;p61"/>
          <p:cNvSpPr/>
          <p:nvPr/>
        </p:nvSpPr>
        <p:spPr>
          <a:xfrm>
            <a:off x="6526950" y="2823018"/>
            <a:ext cx="572700" cy="283200"/>
          </a:xfrm>
          <a:prstGeom prst="triangle">
            <a:avLst>
              <a:gd fmla="val 50000"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1"/>
          <p:cNvSpPr txBox="1"/>
          <p:nvPr/>
        </p:nvSpPr>
        <p:spPr>
          <a:xfrm>
            <a:off x="5092750" y="2037275"/>
            <a:ext cx="18204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Calibri"/>
                <a:ea typeface="Calibri"/>
                <a:cs typeface="Calibri"/>
                <a:sym typeface="Calibri"/>
              </a:rPr>
              <a:t>Sustaining A Thriving Workforce</a:t>
            </a:r>
            <a:endParaRPr b="1"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sz="1000">
              <a:solidFill>
                <a:schemeClr val="dk1"/>
              </a:solidFill>
              <a:latin typeface="Calibri"/>
              <a:ea typeface="Calibri"/>
              <a:cs typeface="Calibri"/>
              <a:sym typeface="Calibri"/>
            </a:endParaRPr>
          </a:p>
          <a:p>
            <a:pPr indent="0" lvl="0" marL="0" rtl="0" algn="l">
              <a:spcBef>
                <a:spcPts val="0"/>
              </a:spcBef>
              <a:spcAft>
                <a:spcPts val="0"/>
              </a:spcAft>
              <a:buNone/>
            </a:pPr>
            <a:r>
              <a:t/>
            </a:r>
            <a:endParaRPr b="1" sz="1000">
              <a:solidFill>
                <a:schemeClr val="dk1"/>
              </a:solidFill>
              <a:latin typeface="Calibri"/>
              <a:ea typeface="Calibri"/>
              <a:cs typeface="Calibri"/>
              <a:sym typeface="Calibri"/>
            </a:endParaRPr>
          </a:p>
          <a:p>
            <a:pPr indent="0" lvl="0" marL="0" rtl="0" algn="l">
              <a:spcBef>
                <a:spcPts val="0"/>
              </a:spcBef>
              <a:spcAft>
                <a:spcPts val="0"/>
              </a:spcAft>
              <a:buNone/>
            </a:pPr>
            <a:r>
              <a:t/>
            </a:r>
            <a:endParaRPr b="1" sz="1000">
              <a:solidFill>
                <a:schemeClr val="dk1"/>
              </a:solidFill>
              <a:latin typeface="Calibri"/>
              <a:ea typeface="Calibri"/>
              <a:cs typeface="Calibri"/>
              <a:sym typeface="Calibri"/>
            </a:endParaRPr>
          </a:p>
        </p:txBody>
      </p:sp>
      <p:sp>
        <p:nvSpPr>
          <p:cNvPr id="324" name="Google Shape;324;p61"/>
          <p:cNvSpPr txBox="1"/>
          <p:nvPr/>
        </p:nvSpPr>
        <p:spPr>
          <a:xfrm>
            <a:off x="6816700" y="2056824"/>
            <a:ext cx="1724100" cy="681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1500">
                <a:solidFill>
                  <a:schemeClr val="dk1"/>
                </a:solidFill>
                <a:latin typeface="Calibri"/>
                <a:ea typeface="Calibri"/>
                <a:cs typeface="Calibri"/>
                <a:sym typeface="Calibri"/>
              </a:rPr>
              <a:t>Fiscal </a:t>
            </a:r>
            <a:endParaRPr b="1" sz="1500">
              <a:solidFill>
                <a:schemeClr val="dk1"/>
              </a:solidFill>
              <a:latin typeface="Calibri"/>
              <a:ea typeface="Calibri"/>
              <a:cs typeface="Calibri"/>
              <a:sym typeface="Calibri"/>
            </a:endParaRPr>
          </a:p>
          <a:p>
            <a:pPr indent="0" lvl="0" marL="0" rtl="0" algn="r">
              <a:lnSpc>
                <a:spcPct val="115000"/>
              </a:lnSpc>
              <a:spcBef>
                <a:spcPts val="0"/>
              </a:spcBef>
              <a:spcAft>
                <a:spcPts val="0"/>
              </a:spcAft>
              <a:buNone/>
            </a:pPr>
            <a:r>
              <a:rPr b="1" lang="en" sz="1500">
                <a:solidFill>
                  <a:schemeClr val="dk1"/>
                </a:solidFill>
                <a:latin typeface="Calibri"/>
                <a:ea typeface="Calibri"/>
                <a:cs typeface="Calibri"/>
                <a:sym typeface="Calibri"/>
              </a:rPr>
              <a:t>Uncertainty</a:t>
            </a:r>
            <a:r>
              <a:rPr b="1" lang="en" sz="1500">
                <a:solidFill>
                  <a:schemeClr val="dk1"/>
                </a:solidFill>
                <a:latin typeface="Calibri"/>
                <a:ea typeface="Calibri"/>
                <a:cs typeface="Calibri"/>
                <a:sym typeface="Calibri"/>
              </a:rPr>
              <a:t> </a:t>
            </a:r>
            <a:endParaRPr b="1" sz="1500">
              <a:solidFill>
                <a:schemeClr val="dk1"/>
              </a:solidFill>
              <a:latin typeface="Calibri"/>
              <a:ea typeface="Calibri"/>
              <a:cs typeface="Calibri"/>
              <a:sym typeface="Calibri"/>
            </a:endParaRPr>
          </a:p>
        </p:txBody>
      </p:sp>
      <p:sp>
        <p:nvSpPr>
          <p:cNvPr id="325" name="Google Shape;325;p61"/>
          <p:cNvSpPr txBox="1"/>
          <p:nvPr/>
        </p:nvSpPr>
        <p:spPr>
          <a:xfrm>
            <a:off x="311700" y="903600"/>
            <a:ext cx="4765200" cy="347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latin typeface="Calibri"/>
                <a:ea typeface="Calibri"/>
                <a:cs typeface="Calibri"/>
                <a:sym typeface="Calibri"/>
              </a:rPr>
              <a:t>PPS is proposing a cumulative </a:t>
            </a:r>
            <a:r>
              <a:rPr b="1" lang="en" sz="1500">
                <a:solidFill>
                  <a:schemeClr val="dk1"/>
                </a:solidFill>
                <a:latin typeface="Calibri"/>
                <a:ea typeface="Calibri"/>
                <a:cs typeface="Calibri"/>
                <a:sym typeface="Calibri"/>
              </a:rPr>
              <a:t>7</a:t>
            </a:r>
            <a:r>
              <a:rPr b="1" lang="en" sz="1500">
                <a:solidFill>
                  <a:schemeClr val="dk1"/>
                </a:solidFill>
                <a:latin typeface="Calibri"/>
                <a:ea typeface="Calibri"/>
                <a:cs typeface="Calibri"/>
                <a:sym typeface="Calibri"/>
              </a:rPr>
              <a:t>.5% COLA increase </a:t>
            </a:r>
            <a:r>
              <a:rPr lang="en" sz="1500">
                <a:solidFill>
                  <a:schemeClr val="dk1"/>
                </a:solidFill>
                <a:latin typeface="Calibri"/>
                <a:ea typeface="Calibri"/>
                <a:cs typeface="Calibri"/>
                <a:sym typeface="Calibri"/>
              </a:rPr>
              <a:t>for next three years </a:t>
            </a:r>
            <a:r>
              <a:rPr b="1" lang="en" sz="1500">
                <a:solidFill>
                  <a:schemeClr val="dk1"/>
                </a:solidFill>
                <a:latin typeface="Calibri"/>
                <a:ea typeface="Calibri"/>
                <a:cs typeface="Calibri"/>
                <a:sym typeface="Calibri"/>
              </a:rPr>
              <a:t>(2.5% increase </a:t>
            </a:r>
            <a:r>
              <a:rPr lang="en" sz="1500">
                <a:solidFill>
                  <a:schemeClr val="dk1"/>
                </a:solidFill>
                <a:latin typeface="Calibri"/>
                <a:ea typeface="Calibri"/>
                <a:cs typeface="Calibri"/>
                <a:sym typeface="Calibri"/>
              </a:rPr>
              <a:t>per year</a:t>
            </a:r>
            <a:r>
              <a:rPr b="1" lang="en"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For example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PPS teacher with a MA and 12 years of experience will see a base salary increase of </a:t>
            </a:r>
            <a:r>
              <a:rPr b="1" lang="en" sz="1200">
                <a:solidFill>
                  <a:schemeClr val="dk1"/>
                </a:solidFill>
                <a:latin typeface="Calibri"/>
                <a:ea typeface="Calibri"/>
                <a:cs typeface="Calibri"/>
                <a:sym typeface="Calibri"/>
              </a:rPr>
              <a:t>$6,557 </a:t>
            </a:r>
            <a:r>
              <a:rPr lang="en" sz="1200">
                <a:solidFill>
                  <a:schemeClr val="dk1"/>
                </a:solidFill>
                <a:latin typeface="Calibri"/>
                <a:ea typeface="Calibri"/>
                <a:cs typeface="Calibri"/>
                <a:sym typeface="Calibri"/>
              </a:rPr>
              <a:t>over the next three years.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SY 2022-23: </a:t>
            </a:r>
            <a:r>
              <a:rPr b="1" lang="en" sz="1200">
                <a:solidFill>
                  <a:schemeClr val="dk1"/>
                </a:solidFill>
                <a:latin typeface="Calibri"/>
                <a:ea typeface="Calibri"/>
                <a:cs typeface="Calibri"/>
                <a:sym typeface="Calibri"/>
              </a:rPr>
              <a:t>$85,277 → </a:t>
            </a:r>
            <a:r>
              <a:rPr lang="en" sz="1200">
                <a:solidFill>
                  <a:schemeClr val="dk1"/>
                </a:solidFill>
                <a:latin typeface="Calibri"/>
                <a:ea typeface="Calibri"/>
                <a:cs typeface="Calibri"/>
                <a:sym typeface="Calibri"/>
              </a:rPr>
              <a:t>SY 2025-2026:</a:t>
            </a:r>
            <a:r>
              <a:rPr b="1" lang="en" sz="1200">
                <a:solidFill>
                  <a:schemeClr val="dk1"/>
                </a:solidFill>
                <a:latin typeface="Calibri"/>
                <a:ea typeface="Calibri"/>
                <a:cs typeface="Calibri"/>
                <a:sym typeface="Calibri"/>
              </a:rPr>
              <a:t> $91,834</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500">
                <a:solidFill>
                  <a:schemeClr val="dk1"/>
                </a:solidFill>
                <a:latin typeface="Calibri"/>
                <a:ea typeface="Calibri"/>
                <a:cs typeface="Calibri"/>
                <a:sym typeface="Calibri"/>
              </a:rPr>
              <a:t>That also means that for more than 50 percent of PPS educators, a </a:t>
            </a:r>
            <a:r>
              <a:rPr b="1" lang="en" sz="1500">
                <a:solidFill>
                  <a:schemeClr val="dk1"/>
                </a:solidFill>
                <a:latin typeface="Calibri"/>
                <a:ea typeface="Calibri"/>
                <a:cs typeface="Calibri"/>
                <a:sym typeface="Calibri"/>
              </a:rPr>
              <a:t>5.9</a:t>
            </a:r>
            <a:r>
              <a:rPr b="1" lang="en" sz="1500">
                <a:solidFill>
                  <a:schemeClr val="dk1"/>
                </a:solidFill>
                <a:latin typeface="Calibri"/>
                <a:ea typeface="Calibri"/>
                <a:cs typeface="Calibri"/>
                <a:sym typeface="Calibri"/>
              </a:rPr>
              <a:t>% increase</a:t>
            </a:r>
            <a:r>
              <a:rPr b="1" baseline="30000" lang="en" sz="1500">
                <a:solidFill>
                  <a:srgbClr val="FF0000"/>
                </a:solidFill>
                <a:latin typeface="Calibri"/>
                <a:ea typeface="Calibri"/>
                <a:cs typeface="Calibri"/>
                <a:sym typeface="Calibri"/>
              </a:rPr>
              <a:t>*</a:t>
            </a:r>
            <a:r>
              <a:rPr b="1" lang="en" sz="1500">
                <a:solidFill>
                  <a:schemeClr val="dk1"/>
                </a:solidFill>
                <a:latin typeface="Calibri"/>
                <a:ea typeface="Calibri"/>
                <a:cs typeface="Calibri"/>
                <a:sym typeface="Calibri"/>
              </a:rPr>
              <a:t> </a:t>
            </a:r>
            <a:r>
              <a:rPr lang="en" sz="1500">
                <a:solidFill>
                  <a:schemeClr val="dk1"/>
                </a:solidFill>
                <a:latin typeface="Calibri"/>
                <a:ea typeface="Calibri"/>
                <a:cs typeface="Calibri"/>
                <a:sym typeface="Calibri"/>
              </a:rPr>
              <a:t>each year</a:t>
            </a:r>
            <a:r>
              <a:rPr b="1" lang="en" sz="1500">
                <a:solidFill>
                  <a:schemeClr val="dk1"/>
                </a:solidFill>
                <a:latin typeface="Calibri"/>
                <a:ea typeface="Calibri"/>
                <a:cs typeface="Calibri"/>
                <a:sym typeface="Calibri"/>
              </a:rPr>
              <a:t> </a:t>
            </a:r>
            <a:r>
              <a:rPr lang="en" sz="1500">
                <a:solidFill>
                  <a:schemeClr val="dk1"/>
                </a:solidFill>
                <a:latin typeface="Calibri"/>
                <a:ea typeface="Calibri"/>
                <a:cs typeface="Calibri"/>
                <a:sym typeface="Calibri"/>
              </a:rPr>
              <a:t>of the contract for a cumulative of </a:t>
            </a:r>
            <a:r>
              <a:rPr b="1" lang="en" sz="1500">
                <a:solidFill>
                  <a:schemeClr val="dk1"/>
                </a:solidFill>
                <a:latin typeface="Calibri"/>
                <a:ea typeface="Calibri"/>
                <a:cs typeface="Calibri"/>
                <a:sym typeface="Calibri"/>
              </a:rPr>
              <a:t>17.7% increase </a:t>
            </a:r>
            <a:r>
              <a:rPr lang="en" sz="1500">
                <a:solidFill>
                  <a:schemeClr val="dk1"/>
                </a:solidFill>
                <a:latin typeface="Calibri"/>
                <a:ea typeface="Calibri"/>
                <a:cs typeface="Calibri"/>
                <a:sym typeface="Calibri"/>
              </a:rPr>
              <a:t>for the next three years. </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For example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 PPS teacher with a BA and 4 years of experience will see a base salary increase of </a:t>
            </a:r>
            <a:r>
              <a:rPr b="1" lang="en" sz="1200">
                <a:solidFill>
                  <a:schemeClr val="dk1"/>
                </a:solidFill>
                <a:latin typeface="Calibri"/>
                <a:ea typeface="Calibri"/>
                <a:cs typeface="Calibri"/>
                <a:sym typeface="Calibri"/>
              </a:rPr>
              <a:t>$10,729</a:t>
            </a:r>
            <a:r>
              <a:rPr lang="en" sz="1200">
                <a:solidFill>
                  <a:schemeClr val="dk1"/>
                </a:solidFill>
                <a:latin typeface="Calibri"/>
                <a:ea typeface="Calibri"/>
                <a:cs typeface="Calibri"/>
                <a:sym typeface="Calibri"/>
              </a:rPr>
              <a:t> over the next three years.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SY 2022-23: </a:t>
            </a:r>
            <a:r>
              <a:rPr b="1" lang="en" sz="1200">
                <a:solidFill>
                  <a:schemeClr val="dk1"/>
                </a:solidFill>
                <a:latin typeface="Calibri"/>
                <a:ea typeface="Calibri"/>
                <a:cs typeface="Calibri"/>
                <a:sym typeface="Calibri"/>
              </a:rPr>
              <a:t>$57,177 → </a:t>
            </a:r>
            <a:r>
              <a:rPr lang="en" sz="1200">
                <a:solidFill>
                  <a:schemeClr val="dk1"/>
                </a:solidFill>
                <a:latin typeface="Calibri"/>
                <a:ea typeface="Calibri"/>
                <a:cs typeface="Calibri"/>
                <a:sym typeface="Calibri"/>
              </a:rPr>
              <a:t>SY 2025-2026:</a:t>
            </a:r>
            <a:r>
              <a:rPr b="1" lang="en" sz="1200">
                <a:solidFill>
                  <a:schemeClr val="dk1"/>
                </a:solidFill>
                <a:latin typeface="Calibri"/>
                <a:ea typeface="Calibri"/>
                <a:cs typeface="Calibri"/>
                <a:sym typeface="Calibri"/>
              </a:rPr>
              <a:t> $67,906</a:t>
            </a:r>
            <a:endParaRPr sz="1200">
              <a:solidFill>
                <a:schemeClr val="dk1"/>
              </a:solidFill>
              <a:latin typeface="Calibri"/>
              <a:ea typeface="Calibri"/>
              <a:cs typeface="Calibri"/>
              <a:sym typeface="Calibri"/>
            </a:endParaRPr>
          </a:p>
        </p:txBody>
      </p:sp>
      <p:sp>
        <p:nvSpPr>
          <p:cNvPr id="326" name="Google Shape;326;p61"/>
          <p:cNvSpPr txBox="1"/>
          <p:nvPr/>
        </p:nvSpPr>
        <p:spPr>
          <a:xfrm>
            <a:off x="5968325" y="4380550"/>
            <a:ext cx="3000000" cy="4155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500">
                <a:solidFill>
                  <a:srgbClr val="FF0000"/>
                </a:solidFill>
                <a:latin typeface="Calibri"/>
                <a:ea typeface="Calibri"/>
                <a:cs typeface="Calibri"/>
                <a:sym typeface="Calibri"/>
              </a:rPr>
              <a:t>*</a:t>
            </a:r>
            <a:r>
              <a:rPr lang="en" sz="1500">
                <a:solidFill>
                  <a:schemeClr val="dk1"/>
                </a:solidFill>
                <a:latin typeface="Calibri"/>
                <a:ea typeface="Calibri"/>
                <a:cs typeface="Calibri"/>
                <a:sym typeface="Calibri"/>
              </a:rPr>
              <a:t> Y</a:t>
            </a:r>
            <a:r>
              <a:rPr lang="en" sz="1500">
                <a:solidFill>
                  <a:schemeClr val="dk1"/>
                </a:solidFill>
                <a:latin typeface="Calibri"/>
                <a:ea typeface="Calibri"/>
                <a:cs typeface="Calibri"/>
                <a:sym typeface="Calibri"/>
              </a:rPr>
              <a:t>early step increases are 3.4%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2"/>
          <p:cNvSpPr txBox="1"/>
          <p:nvPr>
            <p:ph type="title"/>
          </p:nvPr>
        </p:nvSpPr>
        <p:spPr>
          <a:xfrm>
            <a:off x="826050" y="419625"/>
            <a:ext cx="7491900" cy="3748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3800">
                <a:latin typeface="Calibri"/>
                <a:ea typeface="Calibri"/>
                <a:cs typeface="Calibri"/>
                <a:sym typeface="Calibri"/>
              </a:rPr>
              <a:t>Thank you.</a:t>
            </a:r>
            <a:endParaRPr b="1"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Calibri"/>
                <a:ea typeface="Calibri"/>
                <a:cs typeface="Calibri"/>
                <a:sym typeface="Calibri"/>
              </a:rPr>
              <a:t>Appendix</a:t>
            </a:r>
            <a:endParaRPr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4"/>
          <p:cNvSpPr txBox="1"/>
          <p:nvPr>
            <p:ph type="title"/>
          </p:nvPr>
        </p:nvSpPr>
        <p:spPr>
          <a:xfrm>
            <a:off x="1841550" y="4555025"/>
            <a:ext cx="4728300" cy="4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latin typeface="Calibri"/>
                <a:ea typeface="Calibri"/>
                <a:cs typeface="Calibri"/>
                <a:sym typeface="Calibri"/>
              </a:rPr>
              <a:t>All Classroom Teachers, Non-Special Education, 2022</a:t>
            </a:r>
            <a:endParaRPr b="1" sz="1400">
              <a:latin typeface="Calibri"/>
              <a:ea typeface="Calibri"/>
              <a:cs typeface="Calibri"/>
              <a:sym typeface="Calibri"/>
            </a:endParaRPr>
          </a:p>
        </p:txBody>
      </p:sp>
      <p:pic>
        <p:nvPicPr>
          <p:cNvPr id="342" name="Google Shape;342;p64"/>
          <p:cNvPicPr preferRelativeResize="0"/>
          <p:nvPr/>
        </p:nvPicPr>
        <p:blipFill>
          <a:blip r:embed="rId3">
            <a:alphaModFix/>
          </a:blip>
          <a:stretch>
            <a:fillRect/>
          </a:stretch>
        </p:blipFill>
        <p:spPr>
          <a:xfrm>
            <a:off x="608875" y="171425"/>
            <a:ext cx="7926248" cy="425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5"/>
          <p:cNvSpPr txBox="1"/>
          <p:nvPr>
            <p:ph type="title"/>
          </p:nvPr>
        </p:nvSpPr>
        <p:spPr>
          <a:xfrm>
            <a:off x="1841550" y="4555025"/>
            <a:ext cx="4728300" cy="4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latin typeface="Calibri"/>
                <a:ea typeface="Calibri"/>
                <a:cs typeface="Calibri"/>
                <a:sym typeface="Calibri"/>
              </a:rPr>
              <a:t>All Non-Classroom Licensed Staff, Non-Special Education, 2022</a:t>
            </a:r>
            <a:endParaRPr b="1" sz="1400">
              <a:latin typeface="Calibri"/>
              <a:ea typeface="Calibri"/>
              <a:cs typeface="Calibri"/>
              <a:sym typeface="Calibri"/>
            </a:endParaRPr>
          </a:p>
        </p:txBody>
      </p:sp>
      <p:pic>
        <p:nvPicPr>
          <p:cNvPr id="348" name="Google Shape;348;p65"/>
          <p:cNvPicPr preferRelativeResize="0"/>
          <p:nvPr/>
        </p:nvPicPr>
        <p:blipFill rotWithShape="1">
          <a:blip r:embed="rId3">
            <a:alphaModFix/>
          </a:blip>
          <a:srcRect b="5024" l="0" r="0" t="0"/>
          <a:stretch/>
        </p:blipFill>
        <p:spPr>
          <a:xfrm>
            <a:off x="392675" y="72925"/>
            <a:ext cx="8358676" cy="4257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66"/>
          <p:cNvPicPr preferRelativeResize="0"/>
          <p:nvPr/>
        </p:nvPicPr>
        <p:blipFill rotWithShape="1">
          <a:blip r:embed="rId3">
            <a:alphaModFix/>
          </a:blip>
          <a:srcRect b="5168" l="0" r="0" t="0"/>
          <a:stretch/>
        </p:blipFill>
        <p:spPr>
          <a:xfrm>
            <a:off x="423775" y="62125"/>
            <a:ext cx="8296449" cy="4296400"/>
          </a:xfrm>
          <a:prstGeom prst="rect">
            <a:avLst/>
          </a:prstGeom>
          <a:noFill/>
          <a:ln>
            <a:noFill/>
          </a:ln>
        </p:spPr>
      </p:pic>
      <p:sp>
        <p:nvSpPr>
          <p:cNvPr id="354" name="Google Shape;354;p66"/>
          <p:cNvSpPr txBox="1"/>
          <p:nvPr>
            <p:ph type="title"/>
          </p:nvPr>
        </p:nvSpPr>
        <p:spPr>
          <a:xfrm>
            <a:off x="1841550" y="4555025"/>
            <a:ext cx="4728300" cy="4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latin typeface="Calibri"/>
                <a:ea typeface="Calibri"/>
                <a:cs typeface="Calibri"/>
                <a:sym typeface="Calibri"/>
              </a:rPr>
              <a:t>Guidance Counselor</a:t>
            </a:r>
            <a:r>
              <a:rPr b="1" lang="en" sz="1400">
                <a:latin typeface="Calibri"/>
                <a:ea typeface="Calibri"/>
                <a:cs typeface="Calibri"/>
                <a:sym typeface="Calibri"/>
              </a:rPr>
              <a:t>, Non-Special Education, 2022</a:t>
            </a:r>
            <a:endParaRPr b="1" sz="1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7"/>
          <p:cNvSpPr txBox="1"/>
          <p:nvPr>
            <p:ph type="title"/>
          </p:nvPr>
        </p:nvSpPr>
        <p:spPr>
          <a:xfrm>
            <a:off x="1841550" y="4555025"/>
            <a:ext cx="4728300" cy="4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latin typeface="Calibri"/>
                <a:ea typeface="Calibri"/>
                <a:cs typeface="Calibri"/>
                <a:sym typeface="Calibri"/>
              </a:rPr>
              <a:t>All Licensed Special Education, 2022</a:t>
            </a:r>
            <a:endParaRPr b="1" sz="1400">
              <a:latin typeface="Calibri"/>
              <a:ea typeface="Calibri"/>
              <a:cs typeface="Calibri"/>
              <a:sym typeface="Calibri"/>
            </a:endParaRPr>
          </a:p>
        </p:txBody>
      </p:sp>
      <p:pic>
        <p:nvPicPr>
          <p:cNvPr id="360" name="Google Shape;360;p67"/>
          <p:cNvPicPr preferRelativeResize="0"/>
          <p:nvPr/>
        </p:nvPicPr>
        <p:blipFill rotWithShape="1">
          <a:blip r:embed="rId3">
            <a:alphaModFix/>
          </a:blip>
          <a:srcRect b="4700" l="480" r="-480" t="-4700"/>
          <a:stretch/>
        </p:blipFill>
        <p:spPr>
          <a:xfrm>
            <a:off x="646950" y="-47425"/>
            <a:ext cx="7926248" cy="4250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8"/>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6" name="Google Shape;366;p68"/>
          <p:cNvPicPr preferRelativeResize="0"/>
          <p:nvPr/>
        </p:nvPicPr>
        <p:blipFill>
          <a:blip r:embed="rId3">
            <a:alphaModFix/>
          </a:blip>
          <a:stretch>
            <a:fillRect/>
          </a:stretch>
        </p:blipFill>
        <p:spPr>
          <a:xfrm>
            <a:off x="152400" y="951675"/>
            <a:ext cx="8839201" cy="2789026"/>
          </a:xfrm>
          <a:prstGeom prst="rect">
            <a:avLst/>
          </a:prstGeom>
          <a:noFill/>
          <a:ln>
            <a:noFill/>
          </a:ln>
        </p:spPr>
      </p:pic>
      <p:sp>
        <p:nvSpPr>
          <p:cNvPr id="367" name="Google Shape;367;p68"/>
          <p:cNvSpPr/>
          <p:nvPr/>
        </p:nvSpPr>
        <p:spPr>
          <a:xfrm>
            <a:off x="6670125" y="1437425"/>
            <a:ext cx="1817400" cy="266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8"/>
          <p:cNvSpPr/>
          <p:nvPr/>
        </p:nvSpPr>
        <p:spPr>
          <a:xfrm>
            <a:off x="5214475" y="2636475"/>
            <a:ext cx="1817400" cy="266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8"/>
          <p:cNvSpPr txBox="1"/>
          <p:nvPr/>
        </p:nvSpPr>
        <p:spPr>
          <a:xfrm>
            <a:off x="257750" y="3609050"/>
            <a:ext cx="7560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Link to ODE Program Budgeting &amp; Accounting Manual (PBAM): </a:t>
            </a:r>
            <a:r>
              <a:rPr lang="en" sz="1200" u="sng">
                <a:solidFill>
                  <a:srgbClr val="6FA8DC"/>
                </a:solidFill>
              </a:rPr>
              <a:t>https://www.oregon.gov/ode/schools-and-districts/grants/Documents/Program%20Budgeting%20and%20Accounting%20Manual%20(PBAM)%20-%202019%20Edition%20(Effective%20as%20of%20July%201,%202020).pdf</a:t>
            </a:r>
            <a:endParaRPr sz="1200" u="sng">
              <a:solidFill>
                <a:srgbClr val="6FA8D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1"/>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Forward Together</a:t>
            </a:r>
            <a:endParaRPr b="1">
              <a:latin typeface="Calibri"/>
              <a:ea typeface="Calibri"/>
              <a:cs typeface="Calibri"/>
              <a:sym typeface="Calibri"/>
            </a:endParaRPr>
          </a:p>
        </p:txBody>
      </p:sp>
      <p:sp>
        <p:nvSpPr>
          <p:cNvPr id="236" name="Google Shape;236;p51"/>
          <p:cNvSpPr txBox="1"/>
          <p:nvPr/>
        </p:nvSpPr>
        <p:spPr>
          <a:xfrm>
            <a:off x="311700" y="1153350"/>
            <a:ext cx="4761600" cy="305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solidFill>
                  <a:schemeClr val="dk1"/>
                </a:solidFill>
                <a:latin typeface="Calibri"/>
                <a:ea typeface="Calibri"/>
                <a:cs typeface="Calibri"/>
                <a:sym typeface="Calibri"/>
              </a:rPr>
              <a:t>Our community’s vision for PPS cannot be achieved without a supportive community of adults who intentionally model, teach, and create the conditions students need to succeed. </a:t>
            </a:r>
            <a:endParaRPr>
              <a:solidFill>
                <a:schemeClr val="dk1"/>
              </a:solidFill>
              <a:latin typeface="Calibri"/>
              <a:ea typeface="Calibri"/>
              <a:cs typeface="Calibri"/>
              <a:sym typeface="Calibri"/>
            </a:endParaRPr>
          </a:p>
          <a:p>
            <a:pPr indent="0" lvl="0" marL="0" rtl="0" algn="just">
              <a:spcBef>
                <a:spcPts val="1200"/>
              </a:spcBef>
              <a:spcAft>
                <a:spcPts val="0"/>
              </a:spcAft>
              <a:buClr>
                <a:schemeClr val="dk1"/>
              </a:buClr>
              <a:buSzPts val="1100"/>
              <a:buFont typeface="Arial"/>
              <a:buNone/>
            </a:pPr>
            <a:r>
              <a:rPr b="1" lang="en" sz="1500">
                <a:solidFill>
                  <a:srgbClr val="7C99AB"/>
                </a:solidFill>
                <a:latin typeface="Calibri"/>
                <a:ea typeface="Calibri"/>
                <a:cs typeface="Calibri"/>
                <a:sym typeface="Calibri"/>
              </a:rPr>
              <a:t>Develop a Diverse, High-Quality, Thriving Workforce</a:t>
            </a:r>
            <a:r>
              <a:rPr lang="en">
                <a:solidFill>
                  <a:schemeClr val="dk1"/>
                </a:solidFill>
                <a:latin typeface="Calibri"/>
                <a:ea typeface="Calibri"/>
                <a:cs typeface="Calibri"/>
                <a:sym typeface="Calibri"/>
              </a:rPr>
              <a:t>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PPS strives to have a diverse, high-quality, thriving workforce that is supported in personal and professional well-being and success.</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b="1" lang="en" sz="1500">
                <a:solidFill>
                  <a:srgbClr val="7C99AB"/>
                </a:solidFill>
                <a:latin typeface="Calibri"/>
                <a:ea typeface="Calibri"/>
                <a:cs typeface="Calibri"/>
                <a:sym typeface="Calibri"/>
              </a:rPr>
              <a:t>Build a Collective Sense of Trust and Belonging </a:t>
            </a:r>
            <a:endParaRPr b="1" sz="1500">
              <a:solidFill>
                <a:srgbClr val="7C99AB"/>
              </a:solidFill>
              <a:latin typeface="Calibri"/>
              <a:ea typeface="Calibri"/>
              <a:cs typeface="Calibri"/>
              <a:sym typeface="Calibri"/>
            </a:endParaRPr>
          </a:p>
          <a:p>
            <a:pPr indent="0" lvl="0" marL="0" rtl="0" algn="just">
              <a:spcBef>
                <a:spcPts val="0"/>
              </a:spcBef>
              <a:spcAft>
                <a:spcPts val="0"/>
              </a:spcAft>
              <a:buNone/>
            </a:pPr>
            <a:r>
              <a:rPr lang="en">
                <a:solidFill>
                  <a:schemeClr val="dk1"/>
                </a:solidFill>
                <a:latin typeface="Calibri"/>
                <a:ea typeface="Calibri"/>
                <a:cs typeface="Calibri"/>
                <a:sym typeface="Calibri"/>
              </a:rPr>
              <a:t>Our PPS educators and community collectively foster an environment of belonging, trust, and shared ownership for the success of our students, educators, and school district.</a:t>
            </a:r>
            <a:endParaRPr>
              <a:solidFill>
                <a:schemeClr val="dk1"/>
              </a:solidFill>
              <a:latin typeface="Calibri"/>
              <a:ea typeface="Calibri"/>
              <a:cs typeface="Calibri"/>
              <a:sym typeface="Calibri"/>
            </a:endParaRPr>
          </a:p>
        </p:txBody>
      </p:sp>
      <p:pic>
        <p:nvPicPr>
          <p:cNvPr id="237" name="Google Shape;237;p51"/>
          <p:cNvPicPr preferRelativeResize="0"/>
          <p:nvPr/>
        </p:nvPicPr>
        <p:blipFill>
          <a:blip r:embed="rId3">
            <a:alphaModFix/>
          </a:blip>
          <a:stretch>
            <a:fillRect/>
          </a:stretch>
        </p:blipFill>
        <p:spPr>
          <a:xfrm>
            <a:off x="5198109" y="1211525"/>
            <a:ext cx="3823141" cy="28367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9"/>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5" name="Google Shape;375;p69"/>
          <p:cNvPicPr preferRelativeResize="0"/>
          <p:nvPr/>
        </p:nvPicPr>
        <p:blipFill>
          <a:blip r:embed="rId3">
            <a:alphaModFix/>
          </a:blip>
          <a:stretch>
            <a:fillRect/>
          </a:stretch>
        </p:blipFill>
        <p:spPr>
          <a:xfrm>
            <a:off x="1665900" y="126575"/>
            <a:ext cx="6041000" cy="489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0"/>
          <p:cNvSpPr txBox="1"/>
          <p:nvPr/>
        </p:nvSpPr>
        <p:spPr>
          <a:xfrm>
            <a:off x="225200" y="235300"/>
            <a:ext cx="6909300" cy="526800"/>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None/>
            </a:pPr>
            <a:r>
              <a:rPr b="1" lang="en" sz="2800">
                <a:solidFill>
                  <a:srgbClr val="1D395C"/>
                </a:solidFill>
                <a:latin typeface="Calibri"/>
                <a:ea typeface="Calibri"/>
                <a:cs typeface="Calibri"/>
                <a:sym typeface="Calibri"/>
              </a:rPr>
              <a:t>Classroom Staffing Thresholds, School Year 2024</a:t>
            </a:r>
            <a:endParaRPr sz="2800">
              <a:solidFill>
                <a:srgbClr val="1D395C"/>
              </a:solidFill>
              <a:latin typeface="Calibri"/>
              <a:ea typeface="Calibri"/>
              <a:cs typeface="Calibri"/>
              <a:sym typeface="Calibri"/>
            </a:endParaRPr>
          </a:p>
        </p:txBody>
      </p:sp>
      <p:graphicFrame>
        <p:nvGraphicFramePr>
          <p:cNvPr id="381" name="Google Shape;381;p70"/>
          <p:cNvGraphicFramePr/>
          <p:nvPr/>
        </p:nvGraphicFramePr>
        <p:xfrm>
          <a:off x="1485900" y="841625"/>
          <a:ext cx="3000000" cy="3000000"/>
        </p:xfrm>
        <a:graphic>
          <a:graphicData uri="http://schemas.openxmlformats.org/drawingml/2006/table">
            <a:tbl>
              <a:tblPr bandRow="1">
                <a:noFill/>
                <a:tableStyleId>{DFB153AF-07AD-461A-BF3C-4E1082F9D359}</a:tableStyleId>
              </a:tblPr>
              <a:tblGrid>
                <a:gridCol w="609600"/>
                <a:gridCol w="927100"/>
                <a:gridCol w="927100"/>
                <a:gridCol w="927100"/>
                <a:gridCol w="927100"/>
                <a:gridCol w="927100"/>
                <a:gridCol w="927100"/>
              </a:tblGrid>
              <a:tr h="200025">
                <a:tc>
                  <a:txBody>
                    <a:bodyPr/>
                    <a:lstStyle/>
                    <a:p>
                      <a:pPr indent="0" lvl="0" marL="0" rtl="0" algn="l">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231F2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gridSpan="2">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CSI Schools</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231F2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hMerge="1"/>
                <a:tc gridSpan="2">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Title I Schools</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231F2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hMerge="1"/>
                <a:tc gridSpan="2">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Other Schools</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hMerge="1"/>
              </a:tr>
              <a:tr h="390525">
                <a:tc>
                  <a:txBody>
                    <a:bodyPr/>
                    <a:lstStyle/>
                    <a:p>
                      <a:pPr indent="0" lvl="0" marL="0" rtl="0" algn="l">
                        <a:spcBef>
                          <a:spcPts val="0"/>
                        </a:spcBef>
                        <a:spcAft>
                          <a:spcPts val="0"/>
                        </a:spcAft>
                        <a:buNone/>
                      </a:pPr>
                      <a:r>
                        <a:rPr b="1" lang="en" sz="1100">
                          <a:solidFill>
                            <a:srgbClr val="231F20"/>
                          </a:solidFill>
                          <a:latin typeface="Calibri"/>
                          <a:ea typeface="Calibri"/>
                          <a:cs typeface="Calibri"/>
                          <a:sym typeface="Calibri"/>
                        </a:rPr>
                        <a:t>Grade</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Maximum Class Size</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Class Size Ranges</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Maximum Class Size</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Class Size Ranges</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Maximum Class Size</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Class Size Ranges</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BDD6ED"/>
                    </a:solidFill>
                  </a:tcPr>
                </a:tc>
              </a:tr>
              <a:tr h="200025">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KG</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24</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13-24</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28</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15-28</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29</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15-29</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26</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14-26</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15-28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31</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16-31</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2</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15-28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15-28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32</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17-32</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15-28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15-28</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33</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rgbClr val="231F20"/>
                          </a:solidFill>
                          <a:latin typeface="Calibri"/>
                          <a:ea typeface="Calibri"/>
                          <a:cs typeface="Calibri"/>
                          <a:sym typeface="Calibri"/>
                        </a:rPr>
                        <a:t>17-33</a:t>
                      </a:r>
                      <a:endParaRPr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4</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17-32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17-32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33</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17-33</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5</a:t>
                      </a:r>
                      <a:endParaRPr b="1" sz="1100">
                        <a:solidFill>
                          <a:srgbClr val="231F20"/>
                        </a:solidFill>
                        <a:latin typeface="Calibri"/>
                        <a:ea typeface="Calibri"/>
                        <a:cs typeface="Calibri"/>
                        <a:sym typeface="Calibri"/>
                      </a:endParaRPr>
                    </a:p>
                  </a:txBody>
                  <a:tcPr marT="0" marB="0" marR="73025" marL="73025" anchor="ctr">
                    <a:lnL cap="flat" cmpd="sng" w="12700">
                      <a:solidFill>
                        <a:srgbClr val="231F2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17-32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17-32</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33</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231F20"/>
                          </a:solidFill>
                          <a:latin typeface="Calibri"/>
                          <a:ea typeface="Calibri"/>
                          <a:cs typeface="Calibri"/>
                          <a:sym typeface="Calibri"/>
                        </a:rPr>
                        <a:t>17-33</a:t>
                      </a:r>
                      <a:endParaRPr b="1" sz="1100">
                        <a:solidFill>
                          <a:srgbClr val="231F20"/>
                        </a:solidFill>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w="12700">
                      <a:solidFill>
                        <a:srgbClr val="231F2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231F20"/>
                      </a:solidFill>
                      <a:prstDash val="solid"/>
                      <a:round/>
                      <a:headEnd len="sm" w="sm" type="none"/>
                      <a:tailEnd len="sm" w="sm" type="none"/>
                    </a:lnB>
                  </a:tcPr>
                </a:tc>
              </a:tr>
            </a:tbl>
          </a:graphicData>
        </a:graphic>
      </p:graphicFrame>
      <p:graphicFrame>
        <p:nvGraphicFramePr>
          <p:cNvPr id="382" name="Google Shape;382;p70"/>
          <p:cNvGraphicFramePr/>
          <p:nvPr/>
        </p:nvGraphicFramePr>
        <p:xfrm>
          <a:off x="114300" y="3091550"/>
          <a:ext cx="3000000" cy="3000000"/>
        </p:xfrm>
        <a:graphic>
          <a:graphicData uri="http://schemas.openxmlformats.org/drawingml/2006/table">
            <a:tbl>
              <a:tblPr>
                <a:noFill/>
                <a:tableStyleId>{10B4AD58-533F-40EF-980B-0FC7F4C71CD2}</a:tableStyleId>
              </a:tblPr>
              <a:tblGrid>
                <a:gridCol w="816175"/>
                <a:gridCol w="816175"/>
                <a:gridCol w="816175"/>
                <a:gridCol w="816175"/>
                <a:gridCol w="816175"/>
              </a:tblGrid>
              <a:tr h="190500">
                <a:tc gridSpan="2">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solidFill>
                      <a:srgbClr val="C9DAF8"/>
                    </a:solidFill>
                  </a:tcPr>
                </a:tc>
                <a:tc hMerge="1"/>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Title 7 Period</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 7 Period</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solidFill>
                      <a:srgbClr val="C9DAF8"/>
                    </a:solidFill>
                  </a:tcPr>
                </a:tc>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 6 Period</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solidFill>
                      <a:srgbClr val="C9DAF8"/>
                    </a:solidFill>
                  </a:tcPr>
                </a:tc>
              </a:tr>
              <a:tr h="190500">
                <a:tc rowSpan="2">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Small</a:t>
                      </a:r>
                      <a:endParaRPr b="1" sz="1100">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&lt;550</a:t>
                      </a:r>
                      <a:endParaRPr b="1"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Ratio</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22:1</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23:1</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24:1</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190500">
                <a:tc vMerge="1"/>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Base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 FTE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1.0 FTE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0.0 FTE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190500">
                <a:tc rowSpan="2">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Large</a:t>
                      </a:r>
                      <a:endParaRPr b="1" sz="1100">
                        <a:latin typeface="Calibri"/>
                        <a:ea typeface="Calibri"/>
                        <a:cs typeface="Calibri"/>
                        <a:sym typeface="Calibri"/>
                      </a:endParaRPr>
                    </a:p>
                    <a:p>
                      <a:pPr indent="0" lvl="0" marL="0" rtl="0" algn="ctr">
                        <a:lnSpc>
                          <a:spcPct val="115000"/>
                        </a:lnSpc>
                        <a:spcBef>
                          <a:spcPts val="0"/>
                        </a:spcBef>
                        <a:spcAft>
                          <a:spcPts val="0"/>
                        </a:spcAft>
                        <a:buNone/>
                      </a:pPr>
                      <a:r>
                        <a:rPr b="1" lang="en" sz="1100">
                          <a:latin typeface="Calibri"/>
                          <a:ea typeface="Calibri"/>
                          <a:cs typeface="Calibri"/>
                          <a:sym typeface="Calibri"/>
                        </a:rPr>
                        <a:t>&gt;550</a:t>
                      </a:r>
                      <a:endParaRPr b="1"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Ratio</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25:1</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27:1</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24:1</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r h="190500">
                <a:tc vMerge="1"/>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Base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5.0 FTE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4.5 FTE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0.0 FTE</a:t>
                      </a:r>
                      <a:endParaRPr sz="1100">
                        <a:latin typeface="Calibri"/>
                        <a:ea typeface="Calibri"/>
                        <a:cs typeface="Calibri"/>
                        <a:sym typeface="Calibri"/>
                      </a:endParaRPr>
                    </a:p>
                  </a:txBody>
                  <a:tcPr marT="0" marB="0" marR="25400" marL="25400" anchor="b">
                    <a:lnL cap="flat" cmpd="sng" w="12700">
                      <a:solidFill>
                        <a:srgbClr val="231F20"/>
                      </a:solidFill>
                      <a:prstDash val="solid"/>
                      <a:round/>
                      <a:headEnd len="sm" w="sm" type="none"/>
                      <a:tailEnd len="sm" w="sm" type="none"/>
                    </a:lnL>
                    <a:lnR cap="flat" cmpd="sng" w="12700">
                      <a:solidFill>
                        <a:srgbClr val="231F20"/>
                      </a:solidFill>
                      <a:prstDash val="solid"/>
                      <a:round/>
                      <a:headEnd len="sm" w="sm" type="none"/>
                      <a:tailEnd len="sm" w="sm" type="none"/>
                    </a:lnR>
                    <a:lnT cap="flat" cmpd="sng" w="12700">
                      <a:solidFill>
                        <a:srgbClr val="231F20"/>
                      </a:solidFill>
                      <a:prstDash val="solid"/>
                      <a:round/>
                      <a:headEnd len="sm" w="sm" type="none"/>
                      <a:tailEnd len="sm" w="sm" type="none"/>
                    </a:lnT>
                    <a:lnB cap="flat" cmpd="sng" w="12700">
                      <a:solidFill>
                        <a:srgbClr val="231F20"/>
                      </a:solidFill>
                      <a:prstDash val="solid"/>
                      <a:round/>
                      <a:headEnd len="sm" w="sm" type="none"/>
                      <a:tailEnd len="sm" w="sm" type="none"/>
                    </a:lnB>
                  </a:tcPr>
                </a:tc>
              </a:tr>
            </a:tbl>
          </a:graphicData>
        </a:graphic>
      </p:graphicFrame>
      <p:graphicFrame>
        <p:nvGraphicFramePr>
          <p:cNvPr id="383" name="Google Shape;383;p70"/>
          <p:cNvGraphicFramePr/>
          <p:nvPr/>
        </p:nvGraphicFramePr>
        <p:xfrm>
          <a:off x="4482550" y="3091513"/>
          <a:ext cx="3000000" cy="3000000"/>
        </p:xfrm>
        <a:graphic>
          <a:graphicData uri="http://schemas.openxmlformats.org/drawingml/2006/table">
            <a:tbl>
              <a:tblPr bandCol="1" bandRow="1">
                <a:noFill/>
                <a:tableStyleId>{10B4AD58-533F-40EF-980B-0FC7F4C71CD2}</a:tableStyleId>
              </a:tblPr>
              <a:tblGrid>
                <a:gridCol w="1824575"/>
                <a:gridCol w="544875"/>
                <a:gridCol w="1089800"/>
                <a:gridCol w="1089800"/>
              </a:tblGrid>
              <a:tr h="400175">
                <a:tc>
                  <a:txBody>
                    <a:bodyPr/>
                    <a:lstStyle/>
                    <a:p>
                      <a:pPr indent="0" lvl="0" marL="0" rtl="0" algn="l">
                        <a:spcBef>
                          <a:spcPts val="0"/>
                        </a:spcBef>
                        <a:spcAft>
                          <a:spcPts val="0"/>
                        </a:spcAft>
                        <a:buNone/>
                      </a:pPr>
                      <a:r>
                        <a:t/>
                      </a:r>
                      <a:endParaRPr sz="1100">
                        <a:latin typeface="Times New Roman"/>
                        <a:ea typeface="Times New Roman"/>
                        <a:cs typeface="Times New Roman"/>
                        <a:sym typeface="Times New Roman"/>
                      </a:endParaRPr>
                    </a:p>
                  </a:txBody>
                  <a:tcPr marT="0" marB="0" marR="0" marL="0">
                    <a:solidFill>
                      <a:srgbClr val="BDD6ED"/>
                    </a:solidFill>
                  </a:tcPr>
                </a:tc>
                <a:tc>
                  <a:txBody>
                    <a:bodyPr/>
                    <a:lstStyle/>
                    <a:p>
                      <a:pPr indent="0" lvl="0" marL="0" rtl="0" algn="l">
                        <a:spcBef>
                          <a:spcPts val="0"/>
                        </a:spcBef>
                        <a:spcAft>
                          <a:spcPts val="0"/>
                        </a:spcAft>
                        <a:buNone/>
                      </a:pPr>
                      <a:r>
                        <a:t/>
                      </a:r>
                      <a:endParaRPr sz="1100">
                        <a:latin typeface="Times New Roman"/>
                        <a:ea typeface="Times New Roman"/>
                        <a:cs typeface="Times New Roman"/>
                        <a:sym typeface="Times New Roman"/>
                      </a:endParaRPr>
                    </a:p>
                  </a:txBody>
                  <a:tcPr marT="0" marB="0" marR="0" marL="0">
                    <a:solidFill>
                      <a:srgbClr val="BDD6ED"/>
                    </a:solidFill>
                  </a:tcPr>
                </a:tc>
                <a:tc>
                  <a:txBody>
                    <a:bodyPr/>
                    <a:lstStyle/>
                    <a:p>
                      <a:pPr indent="0" lvl="0" marL="392430" rtl="0" algn="l">
                        <a:spcBef>
                          <a:spcPts val="125"/>
                        </a:spcBef>
                        <a:spcAft>
                          <a:spcPts val="0"/>
                        </a:spcAft>
                        <a:buNone/>
                      </a:pPr>
                      <a:r>
                        <a:rPr b="1" lang="en" sz="1100">
                          <a:solidFill>
                            <a:srgbClr val="231F20"/>
                          </a:solidFill>
                          <a:latin typeface="Calibri"/>
                          <a:ea typeface="Calibri"/>
                          <a:cs typeface="Calibri"/>
                          <a:sym typeface="Calibri"/>
                        </a:rPr>
                        <a:t>TSI / CSI</a:t>
                      </a:r>
                      <a:endParaRPr b="1" sz="1100">
                        <a:latin typeface="Calibri"/>
                        <a:ea typeface="Calibri"/>
                        <a:cs typeface="Calibri"/>
                        <a:sym typeface="Calibri"/>
                      </a:endParaRPr>
                    </a:p>
                    <a:p>
                      <a:pPr indent="0" lvl="0" marL="408305" rtl="0" algn="l">
                        <a:lnSpc>
                          <a:spcPct val="107916"/>
                        </a:lnSpc>
                        <a:spcBef>
                          <a:spcPts val="660"/>
                        </a:spcBef>
                        <a:spcAft>
                          <a:spcPts val="0"/>
                        </a:spcAft>
                        <a:buNone/>
                      </a:pPr>
                      <a:r>
                        <a:rPr b="1" lang="en" sz="1100">
                          <a:solidFill>
                            <a:srgbClr val="231F20"/>
                          </a:solidFill>
                          <a:latin typeface="Calibri"/>
                          <a:ea typeface="Calibri"/>
                          <a:cs typeface="Calibri"/>
                          <a:sym typeface="Calibri"/>
                        </a:rPr>
                        <a:t>Schools</a:t>
                      </a:r>
                      <a:endParaRPr b="1" sz="1100">
                        <a:latin typeface="Calibri"/>
                        <a:ea typeface="Calibri"/>
                        <a:cs typeface="Calibri"/>
                        <a:sym typeface="Calibri"/>
                      </a:endParaRPr>
                    </a:p>
                  </a:txBody>
                  <a:tcPr marT="0" marB="0" marR="0" marL="0">
                    <a:solidFill>
                      <a:srgbClr val="BDD6ED"/>
                    </a:solidFill>
                  </a:tcPr>
                </a:tc>
                <a:tc>
                  <a:txBody>
                    <a:bodyPr/>
                    <a:lstStyle/>
                    <a:p>
                      <a:pPr indent="0" lvl="0" marL="0" rtl="0" algn="l">
                        <a:spcBef>
                          <a:spcPts val="25"/>
                        </a:spcBef>
                        <a:spcAft>
                          <a:spcPts val="0"/>
                        </a:spcAft>
                        <a:buNone/>
                      </a:pPr>
                      <a:r>
                        <a:t/>
                      </a:r>
                      <a:endParaRPr sz="900">
                        <a:latin typeface="Calibri"/>
                        <a:ea typeface="Calibri"/>
                        <a:cs typeface="Calibri"/>
                        <a:sym typeface="Calibri"/>
                      </a:endParaRPr>
                    </a:p>
                    <a:p>
                      <a:pPr indent="0" lvl="0" marL="210820" marR="198120" rtl="0" algn="ctr">
                        <a:spcBef>
                          <a:spcPts val="5"/>
                        </a:spcBef>
                        <a:spcAft>
                          <a:spcPts val="0"/>
                        </a:spcAft>
                        <a:buNone/>
                      </a:pPr>
                      <a:r>
                        <a:rPr b="1" lang="en" sz="1100">
                          <a:solidFill>
                            <a:srgbClr val="231F20"/>
                          </a:solidFill>
                          <a:latin typeface="Calibri"/>
                          <a:ea typeface="Calibri"/>
                          <a:cs typeface="Calibri"/>
                          <a:sym typeface="Calibri"/>
                        </a:rPr>
                        <a:t>Other Schools</a:t>
                      </a:r>
                      <a:endParaRPr b="1" sz="1100">
                        <a:latin typeface="Calibri"/>
                        <a:ea typeface="Calibri"/>
                        <a:cs typeface="Calibri"/>
                        <a:sym typeface="Calibri"/>
                      </a:endParaRPr>
                    </a:p>
                  </a:txBody>
                  <a:tcPr marT="0" marB="0" marR="0" marL="0">
                    <a:solidFill>
                      <a:srgbClr val="BDD6ED"/>
                    </a:solidFill>
                  </a:tcPr>
                </a:tc>
              </a:tr>
              <a:tr h="215000">
                <a:tc rowSpan="2">
                  <a:txBody>
                    <a:bodyPr/>
                    <a:lstStyle/>
                    <a:p>
                      <a:pPr indent="0" lvl="0" marL="217170" marR="203200" rtl="0" algn="ctr">
                        <a:spcBef>
                          <a:spcPts val="475"/>
                        </a:spcBef>
                        <a:spcAft>
                          <a:spcPts val="0"/>
                        </a:spcAft>
                        <a:buNone/>
                      </a:pPr>
                      <a:r>
                        <a:rPr b="1" lang="en" sz="1100">
                          <a:solidFill>
                            <a:srgbClr val="231F20"/>
                          </a:solidFill>
                          <a:latin typeface="Calibri"/>
                          <a:ea typeface="Calibri"/>
                          <a:cs typeface="Calibri"/>
                          <a:sym typeface="Calibri"/>
                        </a:rPr>
                        <a:t>Small Schools</a:t>
                      </a:r>
                      <a:endParaRPr b="1" sz="1100">
                        <a:latin typeface="Calibri"/>
                        <a:ea typeface="Calibri"/>
                        <a:cs typeface="Calibri"/>
                        <a:sym typeface="Calibri"/>
                      </a:endParaRPr>
                    </a:p>
                    <a:p>
                      <a:pPr indent="0" lvl="0" marL="215900" marR="203200" rtl="0" algn="ctr">
                        <a:spcBef>
                          <a:spcPts val="655"/>
                        </a:spcBef>
                        <a:spcAft>
                          <a:spcPts val="0"/>
                        </a:spcAft>
                        <a:buNone/>
                      </a:pPr>
                      <a:r>
                        <a:rPr b="1" lang="en" sz="1100">
                          <a:solidFill>
                            <a:srgbClr val="231F20"/>
                          </a:solidFill>
                          <a:latin typeface="Calibri"/>
                          <a:ea typeface="Calibri"/>
                          <a:cs typeface="Calibri"/>
                          <a:sym typeface="Calibri"/>
                        </a:rPr>
                        <a:t>&lt; 1,000</a:t>
                      </a:r>
                      <a:endParaRPr b="1" sz="1100">
                        <a:latin typeface="Calibri"/>
                        <a:ea typeface="Calibri"/>
                        <a:cs typeface="Calibri"/>
                        <a:sym typeface="Calibri"/>
                      </a:endParaRPr>
                    </a:p>
                  </a:txBody>
                  <a:tcPr marT="0" marB="0" marR="0" marL="0">
                    <a:lnL cap="flat" cmpd="sng" w="19050">
                      <a:solidFill>
                        <a:srgbClr val="231F20"/>
                      </a:solidFill>
                      <a:prstDash val="solid"/>
                      <a:round/>
                      <a:headEnd len="sm" w="sm" type="none"/>
                      <a:tailEnd len="sm" w="sm" type="none"/>
                    </a:lnL>
                  </a:tcPr>
                </a:tc>
                <a:tc>
                  <a:txBody>
                    <a:bodyPr/>
                    <a:lstStyle/>
                    <a:p>
                      <a:pPr indent="0" lvl="0" marL="65405" marR="53339" rtl="0" algn="ctr">
                        <a:spcBef>
                          <a:spcPts val="395"/>
                        </a:spcBef>
                        <a:spcAft>
                          <a:spcPts val="0"/>
                        </a:spcAft>
                        <a:buNone/>
                      </a:pPr>
                      <a:r>
                        <a:rPr b="1" lang="en" sz="1100">
                          <a:solidFill>
                            <a:srgbClr val="231F20"/>
                          </a:solidFill>
                          <a:latin typeface="Calibri"/>
                          <a:ea typeface="Calibri"/>
                          <a:cs typeface="Calibri"/>
                          <a:sym typeface="Calibri"/>
                        </a:rPr>
                        <a:t>Ratio</a:t>
                      </a:r>
                      <a:endParaRPr b="1" sz="1100">
                        <a:latin typeface="Calibri"/>
                        <a:ea typeface="Calibri"/>
                        <a:cs typeface="Calibri"/>
                        <a:sym typeface="Calibri"/>
                      </a:endParaRPr>
                    </a:p>
                  </a:txBody>
                  <a:tcPr marT="0" marB="0" marR="0" marL="0"/>
                </a:tc>
                <a:tc>
                  <a:txBody>
                    <a:bodyPr/>
                    <a:lstStyle/>
                    <a:p>
                      <a:pPr indent="0" lvl="0" marL="210820" marR="198120" rtl="0" algn="ctr">
                        <a:spcBef>
                          <a:spcPts val="395"/>
                        </a:spcBef>
                        <a:spcAft>
                          <a:spcPts val="0"/>
                        </a:spcAft>
                        <a:buNone/>
                      </a:pPr>
                      <a:r>
                        <a:rPr lang="en" sz="1100">
                          <a:solidFill>
                            <a:srgbClr val="231F20"/>
                          </a:solidFill>
                          <a:latin typeface="Calibri"/>
                          <a:ea typeface="Calibri"/>
                          <a:cs typeface="Calibri"/>
                          <a:sym typeface="Calibri"/>
                        </a:rPr>
                        <a:t>23.4:1</a:t>
                      </a:r>
                      <a:endParaRPr sz="1100">
                        <a:latin typeface="Calibri"/>
                        <a:ea typeface="Calibri"/>
                        <a:cs typeface="Calibri"/>
                        <a:sym typeface="Calibri"/>
                      </a:endParaRPr>
                    </a:p>
                  </a:txBody>
                  <a:tcPr marT="0" marB="0" marR="0" marL="0"/>
                </a:tc>
                <a:tc>
                  <a:txBody>
                    <a:bodyPr/>
                    <a:lstStyle/>
                    <a:p>
                      <a:pPr indent="0" lvl="0" marL="210820" marR="198120" rtl="0" algn="ctr">
                        <a:spcBef>
                          <a:spcPts val="395"/>
                        </a:spcBef>
                        <a:spcAft>
                          <a:spcPts val="0"/>
                        </a:spcAft>
                        <a:buNone/>
                      </a:pPr>
                      <a:r>
                        <a:rPr lang="en" sz="1100">
                          <a:solidFill>
                            <a:srgbClr val="231F20"/>
                          </a:solidFill>
                          <a:latin typeface="Calibri"/>
                          <a:ea typeface="Calibri"/>
                          <a:cs typeface="Calibri"/>
                          <a:sym typeface="Calibri"/>
                        </a:rPr>
                        <a:t>24.2:1</a:t>
                      </a:r>
                      <a:endParaRPr sz="1100">
                        <a:latin typeface="Calibri"/>
                        <a:ea typeface="Calibri"/>
                        <a:cs typeface="Calibri"/>
                        <a:sym typeface="Calibri"/>
                      </a:endParaRPr>
                    </a:p>
                  </a:txBody>
                  <a:tcPr marT="0" marB="0" marR="0" marL="0"/>
                </a:tc>
              </a:tr>
              <a:tr h="215000">
                <a:tc vMerge="1"/>
                <a:tc>
                  <a:txBody>
                    <a:bodyPr/>
                    <a:lstStyle/>
                    <a:p>
                      <a:pPr indent="0" lvl="0" marL="66040" marR="53339" rtl="0" algn="ctr">
                        <a:spcBef>
                          <a:spcPts val="395"/>
                        </a:spcBef>
                        <a:spcAft>
                          <a:spcPts val="0"/>
                        </a:spcAft>
                        <a:buNone/>
                      </a:pPr>
                      <a:r>
                        <a:rPr b="1" lang="en" sz="1100">
                          <a:solidFill>
                            <a:srgbClr val="231F20"/>
                          </a:solidFill>
                          <a:latin typeface="Calibri"/>
                          <a:ea typeface="Calibri"/>
                          <a:cs typeface="Calibri"/>
                          <a:sym typeface="Calibri"/>
                        </a:rPr>
                        <a:t>Base</a:t>
                      </a:r>
                      <a:endParaRPr b="1" sz="1100">
                        <a:latin typeface="Calibri"/>
                        <a:ea typeface="Calibri"/>
                        <a:cs typeface="Calibri"/>
                        <a:sym typeface="Calibri"/>
                      </a:endParaRPr>
                    </a:p>
                  </a:txBody>
                  <a:tcPr marT="0" marB="0" marR="0" marL="0"/>
                </a:tc>
                <a:tc>
                  <a:txBody>
                    <a:bodyPr/>
                    <a:lstStyle/>
                    <a:p>
                      <a:pPr indent="0" lvl="0" marL="210184" marR="198120" rtl="0" algn="ctr">
                        <a:spcBef>
                          <a:spcPts val="395"/>
                        </a:spcBef>
                        <a:spcAft>
                          <a:spcPts val="0"/>
                        </a:spcAft>
                        <a:buNone/>
                      </a:pPr>
                      <a:r>
                        <a:rPr lang="en" sz="1100">
                          <a:solidFill>
                            <a:srgbClr val="231F20"/>
                          </a:solidFill>
                          <a:latin typeface="Calibri"/>
                          <a:ea typeface="Calibri"/>
                          <a:cs typeface="Calibri"/>
                          <a:sym typeface="Calibri"/>
                        </a:rPr>
                        <a:t>5 FTE</a:t>
                      </a:r>
                      <a:endParaRPr sz="1100">
                        <a:latin typeface="Calibri"/>
                        <a:ea typeface="Calibri"/>
                        <a:cs typeface="Calibri"/>
                        <a:sym typeface="Calibri"/>
                      </a:endParaRPr>
                    </a:p>
                  </a:txBody>
                  <a:tcPr marT="0" marB="0" marR="0" marL="0"/>
                </a:tc>
                <a:tc>
                  <a:txBody>
                    <a:bodyPr/>
                    <a:lstStyle/>
                    <a:p>
                      <a:pPr indent="0" lvl="0" marL="210184" marR="198120" rtl="0" algn="ctr">
                        <a:spcBef>
                          <a:spcPts val="395"/>
                        </a:spcBef>
                        <a:spcAft>
                          <a:spcPts val="0"/>
                        </a:spcAft>
                        <a:buNone/>
                      </a:pPr>
                      <a:r>
                        <a:rPr lang="en" sz="1100">
                          <a:solidFill>
                            <a:srgbClr val="231F20"/>
                          </a:solidFill>
                          <a:latin typeface="Calibri"/>
                          <a:ea typeface="Calibri"/>
                          <a:cs typeface="Calibri"/>
                          <a:sym typeface="Calibri"/>
                        </a:rPr>
                        <a:t>5 FTE</a:t>
                      </a:r>
                      <a:endParaRPr sz="1100">
                        <a:latin typeface="Calibri"/>
                        <a:ea typeface="Calibri"/>
                        <a:cs typeface="Calibri"/>
                        <a:sym typeface="Calibri"/>
                      </a:endParaRPr>
                    </a:p>
                  </a:txBody>
                  <a:tcPr marT="0" marB="0" marR="0" marL="0"/>
                </a:tc>
              </a:tr>
              <a:tr h="215000">
                <a:tc rowSpan="2">
                  <a:txBody>
                    <a:bodyPr/>
                    <a:lstStyle/>
                    <a:p>
                      <a:pPr indent="0" lvl="0" marL="216534" marR="203200" rtl="0" algn="ctr">
                        <a:lnSpc>
                          <a:spcPct val="105833"/>
                        </a:lnSpc>
                        <a:spcBef>
                          <a:spcPts val="875"/>
                        </a:spcBef>
                        <a:spcAft>
                          <a:spcPts val="0"/>
                        </a:spcAft>
                        <a:buNone/>
                      </a:pPr>
                      <a:r>
                        <a:rPr b="1" lang="en" sz="1100">
                          <a:solidFill>
                            <a:srgbClr val="231F20"/>
                          </a:solidFill>
                          <a:latin typeface="Calibri"/>
                          <a:ea typeface="Calibri"/>
                          <a:cs typeface="Calibri"/>
                          <a:sym typeface="Calibri"/>
                        </a:rPr>
                        <a:t>Large Schools</a:t>
                      </a:r>
                      <a:endParaRPr b="1" sz="1100">
                        <a:latin typeface="Calibri"/>
                        <a:ea typeface="Calibri"/>
                        <a:cs typeface="Calibri"/>
                        <a:sym typeface="Calibri"/>
                      </a:endParaRPr>
                    </a:p>
                    <a:p>
                      <a:pPr indent="0" lvl="0" marL="215900" marR="203200" rtl="0" algn="ctr">
                        <a:lnSpc>
                          <a:spcPct val="105833"/>
                        </a:lnSpc>
                        <a:spcBef>
                          <a:spcPts val="0"/>
                        </a:spcBef>
                        <a:spcAft>
                          <a:spcPts val="0"/>
                        </a:spcAft>
                        <a:buNone/>
                      </a:pPr>
                      <a:r>
                        <a:rPr b="1" lang="en" sz="1100">
                          <a:solidFill>
                            <a:srgbClr val="231F20"/>
                          </a:solidFill>
                          <a:latin typeface="Calibri"/>
                          <a:ea typeface="Calibri"/>
                          <a:cs typeface="Calibri"/>
                          <a:sym typeface="Calibri"/>
                        </a:rPr>
                        <a:t>&gt;1,000</a:t>
                      </a:r>
                      <a:endParaRPr b="1" sz="1100">
                        <a:latin typeface="Calibri"/>
                        <a:ea typeface="Calibri"/>
                        <a:cs typeface="Calibri"/>
                        <a:sym typeface="Calibri"/>
                      </a:endParaRPr>
                    </a:p>
                  </a:txBody>
                  <a:tcPr marT="0" marB="0" marR="0" marL="0">
                    <a:lnL cap="flat" cmpd="sng" w="19050">
                      <a:solidFill>
                        <a:srgbClr val="231F20"/>
                      </a:solidFill>
                      <a:prstDash val="solid"/>
                      <a:round/>
                      <a:headEnd len="sm" w="sm" type="none"/>
                      <a:tailEnd len="sm" w="sm" type="none"/>
                    </a:lnL>
                  </a:tcPr>
                </a:tc>
                <a:tc>
                  <a:txBody>
                    <a:bodyPr/>
                    <a:lstStyle/>
                    <a:p>
                      <a:pPr indent="0" lvl="0" marL="65405" marR="53339" rtl="0" algn="ctr">
                        <a:spcBef>
                          <a:spcPts val="395"/>
                        </a:spcBef>
                        <a:spcAft>
                          <a:spcPts val="0"/>
                        </a:spcAft>
                        <a:buNone/>
                      </a:pPr>
                      <a:r>
                        <a:rPr b="1" lang="en" sz="1100">
                          <a:solidFill>
                            <a:srgbClr val="231F20"/>
                          </a:solidFill>
                          <a:latin typeface="Calibri"/>
                          <a:ea typeface="Calibri"/>
                          <a:cs typeface="Calibri"/>
                          <a:sym typeface="Calibri"/>
                        </a:rPr>
                        <a:t>Ratio</a:t>
                      </a:r>
                      <a:endParaRPr b="1" sz="1100">
                        <a:latin typeface="Calibri"/>
                        <a:ea typeface="Calibri"/>
                        <a:cs typeface="Calibri"/>
                        <a:sym typeface="Calibri"/>
                      </a:endParaRPr>
                    </a:p>
                  </a:txBody>
                  <a:tcPr marT="0" marB="0" marR="0" marL="0"/>
                </a:tc>
                <a:tc>
                  <a:txBody>
                    <a:bodyPr/>
                    <a:lstStyle/>
                    <a:p>
                      <a:pPr indent="0" lvl="0" marL="210820" marR="198120" rtl="0" algn="ctr">
                        <a:spcBef>
                          <a:spcPts val="395"/>
                        </a:spcBef>
                        <a:spcAft>
                          <a:spcPts val="0"/>
                        </a:spcAft>
                        <a:buNone/>
                      </a:pPr>
                      <a:r>
                        <a:rPr lang="en" sz="1100">
                          <a:solidFill>
                            <a:srgbClr val="231F20"/>
                          </a:solidFill>
                          <a:latin typeface="Calibri"/>
                          <a:ea typeface="Calibri"/>
                          <a:cs typeface="Calibri"/>
                          <a:sym typeface="Calibri"/>
                        </a:rPr>
                        <a:t>25.8:1</a:t>
                      </a:r>
                      <a:endParaRPr sz="1100">
                        <a:latin typeface="Calibri"/>
                        <a:ea typeface="Calibri"/>
                        <a:cs typeface="Calibri"/>
                        <a:sym typeface="Calibri"/>
                      </a:endParaRPr>
                    </a:p>
                  </a:txBody>
                  <a:tcPr marT="0" marB="0" marR="0" marL="0"/>
                </a:tc>
                <a:tc>
                  <a:txBody>
                    <a:bodyPr/>
                    <a:lstStyle/>
                    <a:p>
                      <a:pPr indent="0" lvl="0" marL="210820" marR="198120" rtl="0" algn="ctr">
                        <a:spcBef>
                          <a:spcPts val="395"/>
                        </a:spcBef>
                        <a:spcAft>
                          <a:spcPts val="0"/>
                        </a:spcAft>
                        <a:buNone/>
                      </a:pPr>
                      <a:r>
                        <a:rPr lang="en" sz="1100">
                          <a:solidFill>
                            <a:srgbClr val="231F20"/>
                          </a:solidFill>
                          <a:latin typeface="Calibri"/>
                          <a:ea typeface="Calibri"/>
                          <a:cs typeface="Calibri"/>
                          <a:sym typeface="Calibri"/>
                        </a:rPr>
                        <a:t>26.8:1</a:t>
                      </a:r>
                      <a:endParaRPr sz="1100">
                        <a:latin typeface="Calibri"/>
                        <a:ea typeface="Calibri"/>
                        <a:cs typeface="Calibri"/>
                        <a:sym typeface="Calibri"/>
                      </a:endParaRPr>
                    </a:p>
                  </a:txBody>
                  <a:tcPr marT="0" marB="0" marR="0" marL="0"/>
                </a:tc>
              </a:tr>
              <a:tr h="215000">
                <a:tc vMerge="1"/>
                <a:tc>
                  <a:txBody>
                    <a:bodyPr/>
                    <a:lstStyle/>
                    <a:p>
                      <a:pPr indent="0" lvl="0" marL="66040" marR="53339" rtl="0" algn="ctr">
                        <a:spcBef>
                          <a:spcPts val="395"/>
                        </a:spcBef>
                        <a:spcAft>
                          <a:spcPts val="0"/>
                        </a:spcAft>
                        <a:buNone/>
                      </a:pPr>
                      <a:r>
                        <a:rPr b="1" lang="en" sz="1100">
                          <a:solidFill>
                            <a:srgbClr val="231F20"/>
                          </a:solidFill>
                          <a:latin typeface="Calibri"/>
                          <a:ea typeface="Calibri"/>
                          <a:cs typeface="Calibri"/>
                          <a:sym typeface="Calibri"/>
                        </a:rPr>
                        <a:t>Base</a:t>
                      </a:r>
                      <a:endParaRPr b="1" sz="1100">
                        <a:latin typeface="Calibri"/>
                        <a:ea typeface="Calibri"/>
                        <a:cs typeface="Calibri"/>
                        <a:sym typeface="Calibri"/>
                      </a:endParaRPr>
                    </a:p>
                  </a:txBody>
                  <a:tcPr marT="0" marB="0" marR="0" marL="0"/>
                </a:tc>
                <a:tc>
                  <a:txBody>
                    <a:bodyPr/>
                    <a:lstStyle/>
                    <a:p>
                      <a:pPr indent="0" lvl="0" marL="210184" marR="198120" rtl="0" algn="ctr">
                        <a:spcBef>
                          <a:spcPts val="395"/>
                        </a:spcBef>
                        <a:spcAft>
                          <a:spcPts val="0"/>
                        </a:spcAft>
                        <a:buNone/>
                      </a:pPr>
                      <a:r>
                        <a:rPr lang="en" sz="1100">
                          <a:solidFill>
                            <a:srgbClr val="231F20"/>
                          </a:solidFill>
                          <a:latin typeface="Calibri"/>
                          <a:ea typeface="Calibri"/>
                          <a:cs typeface="Calibri"/>
                          <a:sym typeface="Calibri"/>
                        </a:rPr>
                        <a:t>9 FTE</a:t>
                      </a:r>
                      <a:endParaRPr sz="1100">
                        <a:latin typeface="Calibri"/>
                        <a:ea typeface="Calibri"/>
                        <a:cs typeface="Calibri"/>
                        <a:sym typeface="Calibri"/>
                      </a:endParaRPr>
                    </a:p>
                  </a:txBody>
                  <a:tcPr marT="0" marB="0" marR="0" marL="0"/>
                </a:tc>
                <a:tc>
                  <a:txBody>
                    <a:bodyPr/>
                    <a:lstStyle/>
                    <a:p>
                      <a:pPr indent="0" lvl="0" marL="210184" marR="198120" rtl="0" algn="ctr">
                        <a:spcBef>
                          <a:spcPts val="395"/>
                        </a:spcBef>
                        <a:spcAft>
                          <a:spcPts val="0"/>
                        </a:spcAft>
                        <a:buNone/>
                      </a:pPr>
                      <a:r>
                        <a:rPr lang="en" sz="1100">
                          <a:solidFill>
                            <a:srgbClr val="231F20"/>
                          </a:solidFill>
                          <a:latin typeface="Calibri"/>
                          <a:ea typeface="Calibri"/>
                          <a:cs typeface="Calibri"/>
                          <a:sym typeface="Calibri"/>
                        </a:rPr>
                        <a:t>9 FTE</a:t>
                      </a:r>
                      <a:endParaRPr sz="1100">
                        <a:latin typeface="Calibri"/>
                        <a:ea typeface="Calibri"/>
                        <a:cs typeface="Calibri"/>
                        <a:sym typeface="Calibri"/>
                      </a:endParaRPr>
                    </a:p>
                  </a:txBody>
                  <a:tcPr marT="0" marB="0" marR="0" marL="0"/>
                </a:tc>
              </a:tr>
            </a:tbl>
          </a:graphicData>
        </a:graphic>
      </p:graphicFrame>
      <p:sp>
        <p:nvSpPr>
          <p:cNvPr id="384" name="Google Shape;384;p70"/>
          <p:cNvSpPr txBox="1"/>
          <p:nvPr/>
        </p:nvSpPr>
        <p:spPr>
          <a:xfrm>
            <a:off x="1485900" y="509600"/>
            <a:ext cx="6172200" cy="3321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SzPts val="440"/>
              <a:buNone/>
            </a:pPr>
            <a:r>
              <a:rPr b="1" lang="en" sz="1200">
                <a:solidFill>
                  <a:srgbClr val="1D395C"/>
                </a:solidFill>
                <a:latin typeface="Calibri"/>
                <a:ea typeface="Calibri"/>
                <a:cs typeface="Calibri"/>
                <a:sym typeface="Calibri"/>
              </a:rPr>
              <a:t>Elementary School</a:t>
            </a:r>
            <a:r>
              <a:rPr b="1" lang="en" sz="1720">
                <a:solidFill>
                  <a:srgbClr val="1D395C"/>
                </a:solidFill>
                <a:latin typeface="Calibri"/>
                <a:ea typeface="Calibri"/>
                <a:cs typeface="Calibri"/>
                <a:sym typeface="Calibri"/>
              </a:rPr>
              <a:t> </a:t>
            </a:r>
            <a:endParaRPr sz="1720">
              <a:solidFill>
                <a:srgbClr val="1D395C"/>
              </a:solidFill>
              <a:latin typeface="Calibri"/>
              <a:ea typeface="Calibri"/>
              <a:cs typeface="Calibri"/>
              <a:sym typeface="Calibri"/>
            </a:endParaRPr>
          </a:p>
        </p:txBody>
      </p:sp>
      <p:sp>
        <p:nvSpPr>
          <p:cNvPr id="385" name="Google Shape;385;p70"/>
          <p:cNvSpPr txBox="1"/>
          <p:nvPr/>
        </p:nvSpPr>
        <p:spPr>
          <a:xfrm>
            <a:off x="114300" y="2759450"/>
            <a:ext cx="4080900" cy="3321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SzPts val="440"/>
              <a:buNone/>
            </a:pPr>
            <a:r>
              <a:rPr b="1" lang="en" sz="1200">
                <a:solidFill>
                  <a:srgbClr val="1D395C"/>
                </a:solidFill>
                <a:latin typeface="Calibri"/>
                <a:ea typeface="Calibri"/>
                <a:cs typeface="Calibri"/>
                <a:sym typeface="Calibri"/>
              </a:rPr>
              <a:t>Middle School (Updated)</a:t>
            </a:r>
            <a:endParaRPr sz="1720">
              <a:solidFill>
                <a:srgbClr val="1D395C"/>
              </a:solidFill>
              <a:latin typeface="Calibri"/>
              <a:ea typeface="Calibri"/>
              <a:cs typeface="Calibri"/>
              <a:sym typeface="Calibri"/>
            </a:endParaRPr>
          </a:p>
        </p:txBody>
      </p:sp>
      <p:sp>
        <p:nvSpPr>
          <p:cNvPr id="386" name="Google Shape;386;p70"/>
          <p:cNvSpPr txBox="1"/>
          <p:nvPr/>
        </p:nvSpPr>
        <p:spPr>
          <a:xfrm>
            <a:off x="4482550" y="2759450"/>
            <a:ext cx="4548900" cy="3321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SzPts val="440"/>
              <a:buNone/>
            </a:pPr>
            <a:r>
              <a:rPr b="1" lang="en" sz="1200">
                <a:solidFill>
                  <a:srgbClr val="1D395C"/>
                </a:solidFill>
                <a:latin typeface="Calibri"/>
                <a:ea typeface="Calibri"/>
                <a:cs typeface="Calibri"/>
                <a:sym typeface="Calibri"/>
              </a:rPr>
              <a:t>High School </a:t>
            </a:r>
            <a:endParaRPr sz="1720">
              <a:solidFill>
                <a:srgbClr val="1D395C"/>
              </a:solidFill>
              <a:latin typeface="Calibri"/>
              <a:ea typeface="Calibri"/>
              <a:cs typeface="Calibri"/>
              <a:sym typeface="Calibri"/>
            </a:endParaRPr>
          </a:p>
        </p:txBody>
      </p:sp>
      <p:sp>
        <p:nvSpPr>
          <p:cNvPr id="387" name="Google Shape;387;p70"/>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2"/>
          <p:cNvSpPr txBox="1"/>
          <p:nvPr/>
        </p:nvSpPr>
        <p:spPr>
          <a:xfrm>
            <a:off x="4924275" y="1375238"/>
            <a:ext cx="3781200" cy="25398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latin typeface="Calibri"/>
                <a:ea typeface="Calibri"/>
                <a:cs typeface="Calibri"/>
                <a:sym typeface="Calibri"/>
              </a:rPr>
              <a:t>Fiscal </a:t>
            </a:r>
            <a:r>
              <a:rPr b="1" lang="en" sz="1500">
                <a:solidFill>
                  <a:schemeClr val="dk1"/>
                </a:solidFill>
                <a:latin typeface="Calibri"/>
                <a:ea typeface="Calibri"/>
                <a:cs typeface="Calibri"/>
                <a:sym typeface="Calibri"/>
              </a:rPr>
              <a:t>Uncertainty</a:t>
            </a:r>
            <a:endParaRPr b="1"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500">
                <a:solidFill>
                  <a:schemeClr val="dk1"/>
                </a:solidFill>
                <a:latin typeface="Calibri"/>
                <a:ea typeface="Calibri"/>
                <a:cs typeface="Calibri"/>
                <a:sym typeface="Calibri"/>
              </a:rPr>
              <a:t>Current revenue is not keeping pace with the cost of operating our school district. </a:t>
            </a:r>
            <a:endParaRPr sz="1500">
              <a:solidFill>
                <a:schemeClr val="dk1"/>
              </a:solidFill>
              <a:latin typeface="Calibri"/>
              <a:ea typeface="Calibri"/>
              <a:cs typeface="Calibri"/>
              <a:sym typeface="Calibri"/>
            </a:endParaRPr>
          </a:p>
          <a:p>
            <a:pPr indent="0" lvl="0" marL="0" rtl="0" algn="r">
              <a:lnSpc>
                <a:spcPct val="115000"/>
              </a:lnSpc>
              <a:spcBef>
                <a:spcPts val="0"/>
              </a:spcBef>
              <a:spcAft>
                <a:spcPts val="0"/>
              </a:spcAft>
              <a:buNone/>
            </a:pPr>
            <a:r>
              <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500">
                <a:solidFill>
                  <a:schemeClr val="dk1"/>
                </a:solidFill>
                <a:latin typeface="Calibri"/>
                <a:ea typeface="Calibri"/>
                <a:cs typeface="Calibri"/>
                <a:sym typeface="Calibri"/>
              </a:rPr>
              <a:t>We’ve lost over 3,000 students since onset of the pandemic, and expect to lose approximately 500 more next year. One-Time Federal Covid Relief dollars are phasing out. We are planning for leaner budgets.</a:t>
            </a:r>
            <a:endParaRPr b="1" sz="1500">
              <a:solidFill>
                <a:schemeClr val="dk1"/>
              </a:solidFill>
              <a:latin typeface="Calibri"/>
              <a:ea typeface="Calibri"/>
              <a:cs typeface="Calibri"/>
              <a:sym typeface="Calibri"/>
            </a:endParaRPr>
          </a:p>
        </p:txBody>
      </p:sp>
      <p:sp>
        <p:nvSpPr>
          <p:cNvPr id="243" name="Google Shape;243;p52"/>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52"/>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Our Balancing Act</a:t>
            </a:r>
            <a:endParaRPr b="1">
              <a:latin typeface="Calibri"/>
              <a:ea typeface="Calibri"/>
              <a:cs typeface="Calibri"/>
              <a:sym typeface="Calibri"/>
            </a:endParaRPr>
          </a:p>
        </p:txBody>
      </p:sp>
      <p:cxnSp>
        <p:nvCxnSpPr>
          <p:cNvPr id="245" name="Google Shape;245;p52"/>
          <p:cNvCxnSpPr/>
          <p:nvPr/>
        </p:nvCxnSpPr>
        <p:spPr>
          <a:xfrm rot="10800000">
            <a:off x="438450" y="4012463"/>
            <a:ext cx="8267100" cy="9000"/>
          </a:xfrm>
          <a:prstGeom prst="straightConnector1">
            <a:avLst/>
          </a:prstGeom>
          <a:noFill/>
          <a:ln cap="flat" cmpd="sng" w="114300">
            <a:solidFill>
              <a:srgbClr val="C9DAF8"/>
            </a:solidFill>
            <a:prstDash val="solid"/>
            <a:round/>
            <a:headEnd len="med" w="med" type="none"/>
            <a:tailEnd len="med" w="med" type="none"/>
          </a:ln>
        </p:spPr>
      </p:cxnSp>
      <p:sp>
        <p:nvSpPr>
          <p:cNvPr id="246" name="Google Shape;246;p52"/>
          <p:cNvSpPr/>
          <p:nvPr/>
        </p:nvSpPr>
        <p:spPr>
          <a:xfrm>
            <a:off x="3883725" y="4012463"/>
            <a:ext cx="1360500" cy="670200"/>
          </a:xfrm>
          <a:prstGeom prst="triangle">
            <a:avLst>
              <a:gd fmla="val 50000"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2"/>
          <p:cNvSpPr txBox="1"/>
          <p:nvPr/>
        </p:nvSpPr>
        <p:spPr>
          <a:xfrm>
            <a:off x="438450" y="1375250"/>
            <a:ext cx="3781200" cy="2539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Calibri"/>
                <a:ea typeface="Calibri"/>
                <a:cs typeface="Calibri"/>
                <a:sym typeface="Calibri"/>
              </a:rPr>
              <a:t>Sustaining A Thriving Workforce</a:t>
            </a:r>
            <a:endParaRPr b="1"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To realize on our vision for our students, we must have a thriving workforce.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rtl="0" algn="l">
              <a:spcBef>
                <a:spcPts val="0"/>
              </a:spcBef>
              <a:spcAft>
                <a:spcPts val="0"/>
              </a:spcAft>
              <a:buNone/>
            </a:pPr>
            <a:r>
              <a:rPr b="1" lang="en" sz="1500">
                <a:solidFill>
                  <a:schemeClr val="dk1"/>
                </a:solidFill>
                <a:latin typeface="Calibri"/>
                <a:ea typeface="Calibri"/>
                <a:cs typeface="Calibri"/>
                <a:sym typeface="Calibri"/>
              </a:rPr>
              <a:t>This means remaining competitive in the job market to attract and retain talented staff.</a:t>
            </a:r>
            <a:r>
              <a:rPr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It also means creating the best working conditions.</a:t>
            </a:r>
            <a:endParaRPr sz="1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53" title="Chart"/>
          <p:cNvPicPr preferRelativeResize="0"/>
          <p:nvPr/>
        </p:nvPicPr>
        <p:blipFill rotWithShape="1">
          <a:blip r:embed="rId3">
            <a:alphaModFix/>
          </a:blip>
          <a:srcRect b="0" l="7201" r="0" t="0"/>
          <a:stretch/>
        </p:blipFill>
        <p:spPr>
          <a:xfrm>
            <a:off x="2889600" y="1012525"/>
            <a:ext cx="5942699" cy="3360338"/>
          </a:xfrm>
          <a:prstGeom prst="rect">
            <a:avLst/>
          </a:prstGeom>
          <a:noFill/>
          <a:ln>
            <a:noFill/>
          </a:ln>
        </p:spPr>
      </p:pic>
      <p:sp>
        <p:nvSpPr>
          <p:cNvPr id="253" name="Google Shape;253;p53"/>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Sustaining A Thriving Workforce</a:t>
            </a:r>
            <a:endParaRPr b="1">
              <a:latin typeface="Calibri"/>
              <a:ea typeface="Calibri"/>
              <a:cs typeface="Calibri"/>
              <a:sym typeface="Calibri"/>
            </a:endParaRPr>
          </a:p>
        </p:txBody>
      </p:sp>
      <p:sp>
        <p:nvSpPr>
          <p:cNvPr id="254" name="Google Shape;254;p53"/>
          <p:cNvSpPr txBox="1"/>
          <p:nvPr/>
        </p:nvSpPr>
        <p:spPr>
          <a:xfrm>
            <a:off x="311700" y="1725150"/>
            <a:ext cx="2034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Our focus on school-based supports enables PPS to maintain lower general education student-teacher ratios to Oregon comparison districts.</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54" title="Chart"/>
          <p:cNvPicPr preferRelativeResize="0"/>
          <p:nvPr/>
        </p:nvPicPr>
        <p:blipFill rotWithShape="1">
          <a:blip r:embed="rId3">
            <a:alphaModFix/>
          </a:blip>
          <a:srcRect b="3735" l="4507" r="0" t="4923"/>
          <a:stretch/>
        </p:blipFill>
        <p:spPr>
          <a:xfrm>
            <a:off x="2704825" y="836350"/>
            <a:ext cx="6127475" cy="4034249"/>
          </a:xfrm>
          <a:prstGeom prst="rect">
            <a:avLst/>
          </a:prstGeom>
          <a:noFill/>
          <a:ln>
            <a:noFill/>
          </a:ln>
        </p:spPr>
      </p:pic>
      <p:sp>
        <p:nvSpPr>
          <p:cNvPr id="260" name="Google Shape;260;p54"/>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Sustaining A Thriving Workforce</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Clr>
                <a:schemeClr val="dk1"/>
              </a:buClr>
              <a:buSzPct val="39285"/>
              <a:buFont typeface="Arial"/>
              <a:buNone/>
            </a:pPr>
            <a:r>
              <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sp>
        <p:nvSpPr>
          <p:cNvPr id="261" name="Google Shape;261;p54"/>
          <p:cNvSpPr txBox="1"/>
          <p:nvPr/>
        </p:nvSpPr>
        <p:spPr>
          <a:xfrm>
            <a:off x="311700" y="1725150"/>
            <a:ext cx="2034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Our focus on school-based supports enables PPS to maintain lower general education student-teacher ratios to Oregon comparison districts.</a:t>
            </a:r>
            <a:endParaRPr>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5"/>
          <p:cNvSpPr txBox="1"/>
          <p:nvPr/>
        </p:nvSpPr>
        <p:spPr>
          <a:xfrm>
            <a:off x="311700" y="1833000"/>
            <a:ext cx="1727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The starting salary a </a:t>
            </a:r>
            <a:r>
              <a:rPr lang="en">
                <a:solidFill>
                  <a:schemeClr val="dk1"/>
                </a:solidFill>
                <a:latin typeface="Calibri"/>
                <a:ea typeface="Calibri"/>
                <a:cs typeface="Calibri"/>
                <a:sym typeface="Calibri"/>
              </a:rPr>
              <a:t>first</a:t>
            </a:r>
            <a:r>
              <a:rPr lang="en">
                <a:solidFill>
                  <a:schemeClr val="dk1"/>
                </a:solidFill>
                <a:latin typeface="Calibri"/>
                <a:ea typeface="Calibri"/>
                <a:cs typeface="Calibri"/>
                <a:sym typeface="Calibri"/>
              </a:rPr>
              <a:t> year classroom educator at PPS is among the highest  in Oregon.</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a:t>
            </a:r>
            <a:r>
              <a:rPr lang="en">
                <a:solidFill>
                  <a:schemeClr val="dk1"/>
                </a:solidFill>
                <a:latin typeface="Calibri"/>
                <a:ea typeface="Calibri"/>
                <a:cs typeface="Calibri"/>
                <a:sym typeface="Calibri"/>
              </a:rPr>
              <a:t>2022-23: </a:t>
            </a:r>
            <a:r>
              <a:rPr lang="en">
                <a:solidFill>
                  <a:schemeClr val="dk1"/>
                </a:solidFill>
                <a:latin typeface="Calibri"/>
                <a:ea typeface="Calibri"/>
                <a:cs typeface="Calibri"/>
                <a:sym typeface="Calibri"/>
              </a:rPr>
              <a:t>$50,020)</a:t>
            </a:r>
            <a:endParaRPr>
              <a:solidFill>
                <a:schemeClr val="dk1"/>
              </a:solidFill>
              <a:latin typeface="Calibri"/>
              <a:ea typeface="Calibri"/>
              <a:cs typeface="Calibri"/>
              <a:sym typeface="Calibri"/>
            </a:endParaRPr>
          </a:p>
        </p:txBody>
      </p:sp>
      <p:sp>
        <p:nvSpPr>
          <p:cNvPr id="267" name="Google Shape;267;p55"/>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Sustaining A Thriving Workforce</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pic>
        <p:nvPicPr>
          <p:cNvPr id="268" name="Google Shape;268;p55" title="Chart"/>
          <p:cNvPicPr preferRelativeResize="0"/>
          <p:nvPr/>
        </p:nvPicPr>
        <p:blipFill>
          <a:blip r:embed="rId3">
            <a:alphaModFix/>
          </a:blip>
          <a:stretch>
            <a:fillRect/>
          </a:stretch>
        </p:blipFill>
        <p:spPr>
          <a:xfrm>
            <a:off x="1901975" y="988750"/>
            <a:ext cx="7089624" cy="348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6"/>
          <p:cNvSpPr txBox="1"/>
          <p:nvPr/>
        </p:nvSpPr>
        <p:spPr>
          <a:xfrm>
            <a:off x="231550" y="1826525"/>
            <a:ext cx="2321100" cy="1868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Calibri"/>
                <a:ea typeface="Calibri"/>
                <a:cs typeface="Calibri"/>
                <a:sym typeface="Calibri"/>
              </a:rPr>
              <a:t>PPS educators are seasoned professionals. About 50 percent of all PPS educators are at the top of the salary schedule.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a:solidFill>
                  <a:schemeClr val="dk1"/>
                </a:solidFill>
                <a:latin typeface="Calibri"/>
                <a:ea typeface="Calibri"/>
                <a:cs typeface="Calibri"/>
                <a:sym typeface="Calibri"/>
              </a:rPr>
              <a:t>This means that about 50% make between $75,000 and $100,000.</a:t>
            </a:r>
            <a:endParaRPr>
              <a:solidFill>
                <a:schemeClr val="dk1"/>
              </a:solidFill>
              <a:latin typeface="Calibri"/>
              <a:ea typeface="Calibri"/>
              <a:cs typeface="Calibri"/>
              <a:sym typeface="Calibri"/>
            </a:endParaRPr>
          </a:p>
        </p:txBody>
      </p:sp>
      <p:sp>
        <p:nvSpPr>
          <p:cNvPr id="274" name="Google Shape;274;p56"/>
          <p:cNvSpPr txBox="1"/>
          <p:nvPr>
            <p:ph idx="4294967295" type="sldNum"/>
          </p:nvPr>
        </p:nvSpPr>
        <p:spPr>
          <a:xfrm>
            <a:off x="8556784"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56"/>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Sustaining A Thriving Workforce</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Clr>
                <a:schemeClr val="dk1"/>
              </a:buClr>
              <a:buSzPct val="39285"/>
              <a:buFont typeface="Arial"/>
              <a:buNone/>
            </a:pPr>
            <a:r>
              <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pic>
        <p:nvPicPr>
          <p:cNvPr id="276" name="Google Shape;276;p56"/>
          <p:cNvPicPr preferRelativeResize="0"/>
          <p:nvPr/>
        </p:nvPicPr>
        <p:blipFill rotWithShape="1">
          <a:blip r:embed="rId3">
            <a:alphaModFix/>
          </a:blip>
          <a:srcRect b="0" l="22574" r="1339" t="9140"/>
          <a:stretch/>
        </p:blipFill>
        <p:spPr>
          <a:xfrm>
            <a:off x="4461725" y="1662638"/>
            <a:ext cx="4586824" cy="2260925"/>
          </a:xfrm>
          <a:prstGeom prst="rect">
            <a:avLst/>
          </a:prstGeom>
          <a:noFill/>
          <a:ln>
            <a:noFill/>
          </a:ln>
        </p:spPr>
      </p:pic>
      <p:pic>
        <p:nvPicPr>
          <p:cNvPr id="277" name="Google Shape;277;p56"/>
          <p:cNvPicPr preferRelativeResize="0"/>
          <p:nvPr/>
        </p:nvPicPr>
        <p:blipFill rotWithShape="1">
          <a:blip r:embed="rId3">
            <a:alphaModFix/>
          </a:blip>
          <a:srcRect b="0" l="1179" r="81801" t="19562"/>
          <a:stretch/>
        </p:blipFill>
        <p:spPr>
          <a:xfrm>
            <a:off x="2681725" y="855400"/>
            <a:ext cx="1953352" cy="3810676"/>
          </a:xfrm>
          <a:prstGeom prst="rect">
            <a:avLst/>
          </a:prstGeom>
          <a:noFill/>
          <a:ln>
            <a:noFill/>
          </a:ln>
        </p:spPr>
      </p:pic>
      <p:sp>
        <p:nvSpPr>
          <p:cNvPr id="278" name="Google Shape;278;p56"/>
          <p:cNvSpPr txBox="1"/>
          <p:nvPr/>
        </p:nvSpPr>
        <p:spPr>
          <a:xfrm>
            <a:off x="4461788" y="806250"/>
            <a:ext cx="45867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rgbClr val="565656"/>
                </a:solidFill>
                <a:latin typeface="Calibri"/>
                <a:ea typeface="Calibri"/>
                <a:cs typeface="Calibri"/>
                <a:sym typeface="Calibri"/>
              </a:rPr>
              <a:t>PPS Educator Teaching Experience vs. Comparison Districts</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565656"/>
              </a:solidFill>
              <a:latin typeface="Calibri"/>
              <a:ea typeface="Calibri"/>
              <a:cs typeface="Calibri"/>
              <a:sym typeface="Calibri"/>
            </a:endParaRPr>
          </a:p>
        </p:txBody>
      </p:sp>
      <p:sp>
        <p:nvSpPr>
          <p:cNvPr id="279" name="Google Shape;279;p56"/>
          <p:cNvSpPr txBox="1"/>
          <p:nvPr/>
        </p:nvSpPr>
        <p:spPr>
          <a:xfrm>
            <a:off x="4856700" y="4004475"/>
            <a:ext cx="39756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latin typeface="Calibri"/>
                <a:ea typeface="Calibri"/>
                <a:cs typeface="Calibri"/>
                <a:sym typeface="Calibri"/>
              </a:rPr>
              <a:t>Note: Years of experience includes teaching experience in any district</a:t>
            </a:r>
            <a:endParaRPr sz="9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br>
              <a:rPr lang="en" sz="900">
                <a:solidFill>
                  <a:schemeClr val="dk1"/>
                </a:solidFill>
                <a:latin typeface="Calibri"/>
                <a:ea typeface="Calibri"/>
                <a:cs typeface="Calibri"/>
                <a:sym typeface="Calibri"/>
              </a:rPr>
            </a:br>
            <a:r>
              <a:rPr lang="en" sz="900">
                <a:solidFill>
                  <a:schemeClr val="dk1"/>
                </a:solidFill>
                <a:latin typeface="Calibri"/>
                <a:ea typeface="Calibri"/>
                <a:cs typeface="Calibri"/>
                <a:sym typeface="Calibri"/>
              </a:rPr>
              <a:t>Source: PPS Employee Data, October 2021 and ERS National Comparison Data, SY21-22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7"/>
          <p:cNvSpPr/>
          <p:nvPr/>
        </p:nvSpPr>
        <p:spPr>
          <a:xfrm>
            <a:off x="7153825" y="4782175"/>
            <a:ext cx="1891500" cy="36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5" name="Google Shape;285;p57" title="Chart"/>
          <p:cNvPicPr preferRelativeResize="0"/>
          <p:nvPr/>
        </p:nvPicPr>
        <p:blipFill rotWithShape="1">
          <a:blip r:embed="rId3">
            <a:alphaModFix/>
          </a:blip>
          <a:srcRect b="0" l="18551" r="19712" t="0"/>
          <a:stretch/>
        </p:blipFill>
        <p:spPr>
          <a:xfrm>
            <a:off x="5751225" y="1045837"/>
            <a:ext cx="3146124" cy="3051826"/>
          </a:xfrm>
          <a:prstGeom prst="rect">
            <a:avLst/>
          </a:prstGeom>
          <a:noFill/>
          <a:ln>
            <a:noFill/>
          </a:ln>
        </p:spPr>
      </p:pic>
      <p:sp>
        <p:nvSpPr>
          <p:cNvPr id="286" name="Google Shape;286;p57"/>
          <p:cNvSpPr txBox="1"/>
          <p:nvPr/>
        </p:nvSpPr>
        <p:spPr>
          <a:xfrm>
            <a:off x="6601700" y="2309425"/>
            <a:ext cx="1458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Calibri"/>
                <a:ea typeface="Calibri"/>
                <a:cs typeface="Calibri"/>
                <a:sym typeface="Calibri"/>
              </a:rPr>
              <a:t>2022-23 Adopted Budget</a:t>
            </a:r>
            <a:endParaRPr b="1" sz="1300">
              <a:latin typeface="Calibri"/>
              <a:ea typeface="Calibri"/>
              <a:cs typeface="Calibri"/>
              <a:sym typeface="Calibri"/>
            </a:endParaRPr>
          </a:p>
        </p:txBody>
      </p:sp>
      <p:sp>
        <p:nvSpPr>
          <p:cNvPr id="287" name="Google Shape;287;p57"/>
          <p:cNvSpPr txBox="1"/>
          <p:nvPr/>
        </p:nvSpPr>
        <p:spPr>
          <a:xfrm>
            <a:off x="317925" y="893025"/>
            <a:ext cx="54333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Calibri"/>
                <a:ea typeface="Calibri"/>
                <a:cs typeface="Calibri"/>
                <a:sym typeface="Calibri"/>
              </a:rPr>
              <a:t>Our </a:t>
            </a:r>
            <a:r>
              <a:rPr b="1" lang="en" sz="1300">
                <a:solidFill>
                  <a:schemeClr val="dk1"/>
                </a:solidFill>
                <a:latin typeface="Calibri"/>
                <a:ea typeface="Calibri"/>
                <a:cs typeface="Calibri"/>
                <a:sym typeface="Calibri"/>
              </a:rPr>
              <a:t>$1.88 Billion PPS Budget</a:t>
            </a:r>
            <a:r>
              <a:rPr lang="en" sz="1300">
                <a:solidFill>
                  <a:schemeClr val="dk1"/>
                </a:solidFill>
                <a:latin typeface="Calibri"/>
                <a:ea typeface="Calibri"/>
                <a:cs typeface="Calibri"/>
                <a:sym typeface="Calibri"/>
              </a:rPr>
              <a:t> can be categorized into four funds:</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b="1" lang="en" sz="1300">
                <a:solidFill>
                  <a:schemeClr val="dk1"/>
                </a:solidFill>
                <a:latin typeface="Calibri"/>
                <a:ea typeface="Calibri"/>
                <a:cs typeface="Calibri"/>
                <a:sym typeface="Calibri"/>
              </a:rPr>
              <a:t>General (42.5% | $804M)</a:t>
            </a:r>
            <a:br>
              <a:rPr b="1" lang="en" sz="1300">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Primary source of dollars used for day-to-day operations of the District, this includes funds such as Local Option Levy, Arts Tax and the fund balance.</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b="1" sz="1300">
              <a:solidFill>
                <a:schemeClr val="dk1"/>
              </a:solidFill>
              <a:highlight>
                <a:srgbClr val="4A86E8"/>
              </a:highlight>
              <a:latin typeface="Calibri"/>
              <a:ea typeface="Calibri"/>
              <a:cs typeface="Calibri"/>
              <a:sym typeface="Calibri"/>
            </a:endParaRPr>
          </a:p>
          <a:p>
            <a:pPr indent="0" lvl="0" marL="0" rtl="0" algn="l">
              <a:spcBef>
                <a:spcPts val="0"/>
              </a:spcBef>
              <a:spcAft>
                <a:spcPts val="0"/>
              </a:spcAft>
              <a:buNone/>
            </a:pPr>
            <a:r>
              <a:rPr b="1" lang="en" sz="1300">
                <a:solidFill>
                  <a:schemeClr val="dk1"/>
                </a:solidFill>
                <a:latin typeface="Calibri"/>
                <a:ea typeface="Calibri"/>
                <a:cs typeface="Calibri"/>
                <a:sym typeface="Calibri"/>
              </a:rPr>
              <a:t>Special Revenue (16.3% | $311M)</a:t>
            </a:r>
            <a:br>
              <a:rPr lang="en" sz="1300">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Restricted dollars from, Federal (e.g Title, ESSER), Nutrition Services, </a:t>
            </a:r>
            <a:r>
              <a:rPr lang="en" sz="1300">
                <a:solidFill>
                  <a:schemeClr val="dk1"/>
                </a:solidFill>
                <a:highlight>
                  <a:schemeClr val="lt1"/>
                </a:highlight>
                <a:latin typeface="Calibri"/>
                <a:ea typeface="Calibri"/>
                <a:cs typeface="Calibri"/>
                <a:sym typeface="Calibri"/>
              </a:rPr>
              <a:t>Individuals with Disabilities Education Act (IDEA), </a:t>
            </a:r>
            <a:r>
              <a:rPr lang="en" sz="1300">
                <a:solidFill>
                  <a:schemeClr val="dk1"/>
                </a:solidFill>
                <a:latin typeface="Calibri"/>
                <a:ea typeface="Calibri"/>
                <a:cs typeface="Calibri"/>
                <a:sym typeface="Calibri"/>
              </a:rPr>
              <a:t>State (e.g. SIA, Measure 98)</a:t>
            </a:r>
            <a:r>
              <a:rPr lang="en" sz="1300">
                <a:solidFill>
                  <a:schemeClr val="dk1"/>
                </a:solidFill>
                <a:highlight>
                  <a:schemeClr val="lt1"/>
                </a:highlight>
                <a:latin typeface="Calibri"/>
                <a:ea typeface="Calibri"/>
                <a:cs typeface="Calibri"/>
                <a:sym typeface="Calibri"/>
              </a:rPr>
              <a:t>, </a:t>
            </a:r>
            <a:r>
              <a:rPr lang="en" sz="1300">
                <a:solidFill>
                  <a:schemeClr val="dk1"/>
                </a:solidFill>
                <a:latin typeface="Calibri"/>
                <a:ea typeface="Calibri"/>
                <a:cs typeface="Calibri"/>
                <a:sym typeface="Calibri"/>
              </a:rPr>
              <a:t>Local Grants (e.g. Foundations)</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rtl="0" algn="l">
              <a:spcBef>
                <a:spcPts val="0"/>
              </a:spcBef>
              <a:spcAft>
                <a:spcPts val="0"/>
              </a:spcAft>
              <a:buNone/>
            </a:pPr>
            <a:r>
              <a:rPr b="1" lang="en" sz="1300">
                <a:solidFill>
                  <a:schemeClr val="dk1"/>
                </a:solidFill>
                <a:latin typeface="Calibri"/>
                <a:ea typeface="Calibri"/>
                <a:cs typeface="Calibri"/>
                <a:sym typeface="Calibri"/>
              </a:rPr>
              <a:t>Capital Projects and Debt Service (40.7% | $760M)</a:t>
            </a:r>
            <a:br>
              <a:rPr b="1" lang="en" sz="1300">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Construction/renovation of school facilities, technology and curriculum upgrades and payment of long-term debt (e.g. PERS, etc)</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rtl="0" algn="l">
              <a:spcBef>
                <a:spcPts val="0"/>
              </a:spcBef>
              <a:spcAft>
                <a:spcPts val="0"/>
              </a:spcAft>
              <a:buNone/>
            </a:pPr>
            <a:r>
              <a:rPr b="1" lang="en" sz="1300">
                <a:solidFill>
                  <a:schemeClr val="dk1"/>
                </a:solidFill>
                <a:latin typeface="Calibri"/>
                <a:ea typeface="Calibri"/>
                <a:cs typeface="Calibri"/>
                <a:sym typeface="Calibri"/>
              </a:rPr>
              <a:t>Internal Service (0.5% | $8.6M)</a:t>
            </a:r>
            <a:br>
              <a:rPr b="1" lang="en" sz="1300">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Cost-reimbursement resources (e.g. insurance, worker’s comp)</a:t>
            </a:r>
            <a:endParaRPr sz="1300">
              <a:solidFill>
                <a:schemeClr val="dk1"/>
              </a:solidFill>
              <a:latin typeface="Calibri"/>
              <a:ea typeface="Calibri"/>
              <a:cs typeface="Calibri"/>
              <a:sym typeface="Calibri"/>
            </a:endParaRPr>
          </a:p>
        </p:txBody>
      </p:sp>
      <p:sp>
        <p:nvSpPr>
          <p:cNvPr id="288" name="Google Shape;288;p57"/>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Our Budget</a:t>
            </a:r>
            <a:endParaRPr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8"/>
          <p:cNvSpPr/>
          <p:nvPr/>
        </p:nvSpPr>
        <p:spPr>
          <a:xfrm>
            <a:off x="7077625" y="4782175"/>
            <a:ext cx="1891500" cy="36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4" name="Google Shape;294;p58"/>
          <p:cNvGraphicFramePr/>
          <p:nvPr/>
        </p:nvGraphicFramePr>
        <p:xfrm>
          <a:off x="4239000" y="1056650"/>
          <a:ext cx="3000000" cy="3000000"/>
        </p:xfrm>
        <a:graphic>
          <a:graphicData uri="http://schemas.openxmlformats.org/drawingml/2006/table">
            <a:tbl>
              <a:tblPr>
                <a:noFill/>
                <a:tableStyleId>{1D23F6AF-A600-4437-AE37-252F66B0F46C}</a:tableStyleId>
              </a:tblPr>
              <a:tblGrid>
                <a:gridCol w="2205175"/>
                <a:gridCol w="2388125"/>
              </a:tblGrid>
              <a:tr h="583050">
                <a:tc>
                  <a:txBody>
                    <a:bodyPr/>
                    <a:lstStyle/>
                    <a:p>
                      <a:pPr indent="0" lvl="0" marL="0" rtl="0" algn="l">
                        <a:lnSpc>
                          <a:spcPct val="115000"/>
                        </a:lnSpc>
                        <a:spcBef>
                          <a:spcPts val="0"/>
                        </a:spcBef>
                        <a:spcAft>
                          <a:spcPts val="0"/>
                        </a:spcAft>
                        <a:buNone/>
                      </a:pPr>
                      <a:r>
                        <a:rPr b="1" lang="en" sz="2600">
                          <a:solidFill>
                            <a:schemeClr val="dk1"/>
                          </a:solidFill>
                          <a:latin typeface="Calibri"/>
                          <a:ea typeface="Calibri"/>
                          <a:cs typeface="Calibri"/>
                          <a:sym typeface="Calibri"/>
                        </a:rPr>
                        <a:t>74.8%</a:t>
                      </a:r>
                      <a:r>
                        <a:rPr b="1" lang="en"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100">
                          <a:solidFill>
                            <a:schemeClr val="dk1"/>
                          </a:solidFill>
                          <a:latin typeface="Calibri"/>
                          <a:ea typeface="Calibri"/>
                          <a:cs typeface="Calibri"/>
                          <a:sym typeface="Calibri"/>
                        </a:rPr>
                        <a:t>Student Direct Supports</a:t>
                      </a:r>
                      <a:endParaRPr b="1"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100">
                        <a:solidFill>
                          <a:schemeClr val="dk1"/>
                        </a:solidFill>
                        <a:latin typeface="Calibri"/>
                        <a:ea typeface="Calibri"/>
                        <a:cs typeface="Calibri"/>
                        <a:sym typeface="Calibri"/>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Teachers, counselors, assistant principals, principals, social workers, speech &amp; psychological services</a:t>
                      </a:r>
                      <a:endParaRPr sz="1100">
                        <a:solidFill>
                          <a:schemeClr val="dk1"/>
                        </a:solidFill>
                        <a:latin typeface="Calibri"/>
                        <a:ea typeface="Calibri"/>
                        <a:cs typeface="Calibri"/>
                        <a:sym typeface="Calibri"/>
                      </a:endParaRPr>
                    </a:p>
                  </a:txBody>
                  <a:tcPr marT="19050" marB="19050" marR="28575" marL="2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83050">
                <a:tc>
                  <a:txBody>
                    <a:bodyPr/>
                    <a:lstStyle/>
                    <a:p>
                      <a:pPr indent="0" lvl="0" marL="0" rtl="0" algn="l">
                        <a:lnSpc>
                          <a:spcPct val="115000"/>
                        </a:lnSpc>
                        <a:spcBef>
                          <a:spcPts val="0"/>
                        </a:spcBef>
                        <a:spcAft>
                          <a:spcPts val="0"/>
                        </a:spcAft>
                        <a:buNone/>
                      </a:pPr>
                      <a:r>
                        <a:rPr b="1" lang="en" sz="2600">
                          <a:solidFill>
                            <a:schemeClr val="dk1"/>
                          </a:solidFill>
                          <a:latin typeface="Calibri"/>
                          <a:ea typeface="Calibri"/>
                          <a:cs typeface="Calibri"/>
                          <a:sym typeface="Calibri"/>
                        </a:rPr>
                        <a:t>6.5%</a:t>
                      </a:r>
                      <a:endParaRPr b="1" sz="2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100">
                          <a:solidFill>
                            <a:schemeClr val="dk1"/>
                          </a:solidFill>
                          <a:latin typeface="Calibri"/>
                          <a:ea typeface="Calibri"/>
                          <a:cs typeface="Calibri"/>
                          <a:sym typeface="Calibri"/>
                        </a:rPr>
                        <a:t>Support &amp; Enhance Instruction</a:t>
                      </a:r>
                      <a:endParaRPr b="1"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100">
                        <a:solidFill>
                          <a:schemeClr val="dk1"/>
                        </a:solidFill>
                        <a:latin typeface="Calibri"/>
                        <a:ea typeface="Calibri"/>
                        <a:cs typeface="Calibri"/>
                        <a:sym typeface="Calibri"/>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Curriculum &amp; professional development design roles, planning program evaluation, and assessment roles</a:t>
                      </a:r>
                      <a:endParaRPr sz="1100">
                        <a:solidFill>
                          <a:schemeClr val="dk1"/>
                        </a:solidFill>
                        <a:latin typeface="Calibri"/>
                        <a:ea typeface="Calibri"/>
                        <a:cs typeface="Calibri"/>
                        <a:sym typeface="Calibri"/>
                      </a:endParaRPr>
                    </a:p>
                  </a:txBody>
                  <a:tcPr marT="19050" marB="19050" marR="28575" marL="2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09775">
                <a:tc>
                  <a:txBody>
                    <a:bodyPr/>
                    <a:lstStyle/>
                    <a:p>
                      <a:pPr indent="0" lvl="0" marL="0" rtl="0" algn="l">
                        <a:lnSpc>
                          <a:spcPct val="115000"/>
                        </a:lnSpc>
                        <a:spcBef>
                          <a:spcPts val="0"/>
                        </a:spcBef>
                        <a:spcAft>
                          <a:spcPts val="0"/>
                        </a:spcAft>
                        <a:buNone/>
                      </a:pPr>
                      <a:r>
                        <a:rPr b="1" lang="en" sz="2600">
                          <a:solidFill>
                            <a:schemeClr val="dk1"/>
                          </a:solidFill>
                          <a:latin typeface="Calibri"/>
                          <a:ea typeface="Calibri"/>
                          <a:cs typeface="Calibri"/>
                          <a:sym typeface="Calibri"/>
                        </a:rPr>
                        <a:t>12.6%</a:t>
                      </a:r>
                      <a:r>
                        <a:rPr b="1" lang="en"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100">
                          <a:solidFill>
                            <a:schemeClr val="dk1"/>
                          </a:solidFill>
                          <a:latin typeface="Calibri"/>
                          <a:ea typeface="Calibri"/>
                          <a:cs typeface="Calibri"/>
                          <a:sym typeface="Calibri"/>
                        </a:rPr>
                        <a:t>Facility &amp; Student Operational Supports</a:t>
                      </a:r>
                      <a:endParaRPr b="1"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100">
                        <a:solidFill>
                          <a:schemeClr val="dk1"/>
                        </a:solidFill>
                        <a:latin typeface="Calibri"/>
                        <a:ea typeface="Calibri"/>
                        <a:cs typeface="Calibri"/>
                        <a:sym typeface="Calibri"/>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Custodians, maintenance personnel &amp; bus drivers </a:t>
                      </a:r>
                      <a:br>
                        <a:rPr lang="en" sz="1100">
                          <a:solidFill>
                            <a:schemeClr val="dk1"/>
                          </a:solidFill>
                          <a:latin typeface="Calibri"/>
                          <a:ea typeface="Calibri"/>
                          <a:cs typeface="Calibri"/>
                          <a:sym typeface="Calibri"/>
                        </a:rPr>
                      </a:br>
                      <a:r>
                        <a:rPr i="1" lang="en" sz="800">
                          <a:solidFill>
                            <a:schemeClr val="dk1"/>
                          </a:solidFill>
                          <a:latin typeface="Calibri"/>
                          <a:ea typeface="Calibri"/>
                          <a:cs typeface="Calibri"/>
                          <a:sym typeface="Calibri"/>
                        </a:rPr>
                        <a:t>(does not include nutrition staff because they are funded from the Special Revenue fund)</a:t>
                      </a:r>
                      <a:endParaRPr i="1" sz="800">
                        <a:solidFill>
                          <a:schemeClr val="dk1"/>
                        </a:solidFill>
                        <a:latin typeface="Calibri"/>
                        <a:ea typeface="Calibri"/>
                        <a:cs typeface="Calibri"/>
                        <a:sym typeface="Calibri"/>
                      </a:endParaRPr>
                    </a:p>
                  </a:txBody>
                  <a:tcPr marT="19050" marB="19050" marR="28575" marL="2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6300">
                <a:tc>
                  <a:txBody>
                    <a:bodyPr/>
                    <a:lstStyle/>
                    <a:p>
                      <a:pPr indent="0" lvl="0" marL="0" rtl="0" algn="l">
                        <a:lnSpc>
                          <a:spcPct val="115000"/>
                        </a:lnSpc>
                        <a:spcBef>
                          <a:spcPts val="0"/>
                        </a:spcBef>
                        <a:spcAft>
                          <a:spcPts val="0"/>
                        </a:spcAft>
                        <a:buNone/>
                      </a:pPr>
                      <a:r>
                        <a:rPr b="1" lang="en" sz="2600">
                          <a:solidFill>
                            <a:schemeClr val="dk1"/>
                          </a:solidFill>
                          <a:latin typeface="Calibri"/>
                          <a:ea typeface="Calibri"/>
                          <a:cs typeface="Calibri"/>
                          <a:sym typeface="Calibri"/>
                        </a:rPr>
                        <a:t>6.1%</a:t>
                      </a:r>
                      <a:endParaRPr b="1" sz="2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100">
                          <a:solidFill>
                            <a:schemeClr val="dk1"/>
                          </a:solidFill>
                          <a:latin typeface="Calibri"/>
                          <a:ea typeface="Calibri"/>
                          <a:cs typeface="Calibri"/>
                          <a:sym typeface="Calibri"/>
                        </a:rPr>
                        <a:t>Management &amp; Business Operations</a:t>
                      </a:r>
                      <a:endParaRPr b="1" sz="1100">
                        <a:solidFill>
                          <a:schemeClr val="dk1"/>
                        </a:solidFill>
                        <a:latin typeface="Calibri"/>
                        <a:ea typeface="Calibri"/>
                        <a:cs typeface="Calibri"/>
                        <a:sym typeface="Calibri"/>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Accounting, payroll, procurement, legal, HR, IT, Executive Administration</a:t>
                      </a:r>
                      <a:endParaRPr sz="1100">
                        <a:solidFill>
                          <a:schemeClr val="dk1"/>
                        </a:solidFill>
                        <a:latin typeface="Calibri"/>
                        <a:ea typeface="Calibri"/>
                        <a:cs typeface="Calibri"/>
                        <a:sym typeface="Calibri"/>
                      </a:endParaRPr>
                    </a:p>
                  </a:txBody>
                  <a:tcPr marT="19050" marB="19050" marR="28575" marL="2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95" name="Google Shape;295;p58" title="Chart"/>
          <p:cNvPicPr preferRelativeResize="0"/>
          <p:nvPr/>
        </p:nvPicPr>
        <p:blipFill rotWithShape="1">
          <a:blip r:embed="rId3">
            <a:alphaModFix/>
          </a:blip>
          <a:srcRect b="0" l="13288" r="23251" t="0"/>
          <a:stretch/>
        </p:blipFill>
        <p:spPr>
          <a:xfrm>
            <a:off x="895175" y="2226900"/>
            <a:ext cx="2396376" cy="2334950"/>
          </a:xfrm>
          <a:prstGeom prst="rect">
            <a:avLst/>
          </a:prstGeom>
          <a:noFill/>
          <a:ln>
            <a:noFill/>
          </a:ln>
        </p:spPr>
      </p:pic>
      <p:sp>
        <p:nvSpPr>
          <p:cNvPr id="296" name="Google Shape;296;p58"/>
          <p:cNvSpPr txBox="1"/>
          <p:nvPr>
            <p:ph type="title"/>
          </p:nvPr>
        </p:nvSpPr>
        <p:spPr>
          <a:xfrm>
            <a:off x="311700" y="263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Our Budget</a:t>
            </a:r>
            <a:endParaRPr b="1">
              <a:latin typeface="Calibri"/>
              <a:ea typeface="Calibri"/>
              <a:cs typeface="Calibri"/>
              <a:sym typeface="Calibri"/>
            </a:endParaRPr>
          </a:p>
        </p:txBody>
      </p:sp>
      <p:sp>
        <p:nvSpPr>
          <p:cNvPr id="297" name="Google Shape;297;p58"/>
          <p:cNvSpPr txBox="1"/>
          <p:nvPr/>
        </p:nvSpPr>
        <p:spPr>
          <a:xfrm>
            <a:off x="365900" y="1056650"/>
            <a:ext cx="3562800" cy="1107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latin typeface="Calibri"/>
                <a:ea typeface="Calibri"/>
                <a:cs typeface="Calibri"/>
                <a:sym typeface="Calibri"/>
              </a:rPr>
              <a:t>75 percent of PPS general funds pay for salaries and benefits of PPS educators.</a:t>
            </a:r>
            <a:endParaRPr b="1"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