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3" r:id="rId3"/>
    <p:sldId id="373" r:id="rId4"/>
    <p:sldId id="365" r:id="rId5"/>
    <p:sldId id="366" r:id="rId6"/>
    <p:sldId id="379" r:id="rId7"/>
    <p:sldId id="367" r:id="rId8"/>
    <p:sldId id="374" r:id="rId9"/>
    <p:sldId id="369" r:id="rId10"/>
    <p:sldId id="375" r:id="rId11"/>
    <p:sldId id="376" r:id="rId12"/>
    <p:sldId id="377" r:id="rId13"/>
    <p:sldId id="378" r:id="rId14"/>
    <p:sldId id="368" r:id="rId15"/>
    <p:sldId id="372" r:id="rId16"/>
  </p:sldIdLst>
  <p:sldSz cx="9875838" cy="6172200"/>
  <p:notesSz cx="7016750" cy="9309100"/>
  <p:defaultTextStyle>
    <a:defPPr>
      <a:defRPr lang="en-US"/>
    </a:defPPr>
    <a:lvl1pPr marL="0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6212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2424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8636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24847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31059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37271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43483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49695" algn="l" defTabSz="10124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9" autoAdjust="0"/>
  </p:normalViewPr>
  <p:slideViewPr>
    <p:cSldViewPr>
      <p:cViewPr>
        <p:scale>
          <a:sx n="50" d="100"/>
          <a:sy n="50" d="100"/>
        </p:scale>
        <p:origin x="-972" y="-630"/>
      </p:cViewPr>
      <p:guideLst>
        <p:guide orient="horz" pos="1944"/>
        <p:guide pos="3111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0592" cy="465455"/>
          </a:xfrm>
          <a:prstGeom prst="rect">
            <a:avLst/>
          </a:prstGeom>
        </p:spPr>
        <p:txBody>
          <a:bodyPr vert="horz" lIns="93275" tIns="46638" rIns="93275" bIns="466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4535" y="2"/>
            <a:ext cx="3040592" cy="465455"/>
          </a:xfrm>
          <a:prstGeom prst="rect">
            <a:avLst/>
          </a:prstGeom>
        </p:spPr>
        <p:txBody>
          <a:bodyPr vert="horz" lIns="93275" tIns="46638" rIns="93275" bIns="46638" rtlCol="0"/>
          <a:lstStyle>
            <a:lvl1pPr algn="r">
              <a:defRPr sz="1200"/>
            </a:lvl1pPr>
          </a:lstStyle>
          <a:p>
            <a:fld id="{2650B52F-2469-448B-96B8-2211F131AF61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0592" cy="465455"/>
          </a:xfrm>
          <a:prstGeom prst="rect">
            <a:avLst/>
          </a:prstGeom>
        </p:spPr>
        <p:txBody>
          <a:bodyPr vert="horz" lIns="93275" tIns="46638" rIns="93275" bIns="466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4535" y="8842030"/>
            <a:ext cx="3040592" cy="465455"/>
          </a:xfrm>
          <a:prstGeom prst="rect">
            <a:avLst/>
          </a:prstGeom>
        </p:spPr>
        <p:txBody>
          <a:bodyPr vert="horz" lIns="93275" tIns="46638" rIns="93275" bIns="46638" rtlCol="0" anchor="b"/>
          <a:lstStyle>
            <a:lvl1pPr algn="r">
              <a:defRPr sz="1200"/>
            </a:lvl1pPr>
          </a:lstStyle>
          <a:p>
            <a:fld id="{6A6CA486-4C62-4B64-88A0-F27F5D6D4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7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0592" cy="465455"/>
          </a:xfrm>
          <a:prstGeom prst="rect">
            <a:avLst/>
          </a:prstGeom>
        </p:spPr>
        <p:txBody>
          <a:bodyPr vert="horz" lIns="93653" tIns="46826" rIns="93653" bIns="468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5" y="2"/>
            <a:ext cx="3040592" cy="465455"/>
          </a:xfrm>
          <a:prstGeom prst="rect">
            <a:avLst/>
          </a:prstGeom>
        </p:spPr>
        <p:txBody>
          <a:bodyPr vert="horz" lIns="93653" tIns="46826" rIns="93653" bIns="46826" rtlCol="0"/>
          <a:lstStyle>
            <a:lvl1pPr algn="r">
              <a:defRPr sz="1200"/>
            </a:lvl1pPr>
          </a:lstStyle>
          <a:p>
            <a:fld id="{A8E7381B-C3EC-421F-B0DC-468F878F9E8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698500"/>
            <a:ext cx="55848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53" tIns="46826" rIns="93653" bIns="468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4"/>
            <a:ext cx="5613400" cy="4189095"/>
          </a:xfrm>
          <a:prstGeom prst="rect">
            <a:avLst/>
          </a:prstGeom>
        </p:spPr>
        <p:txBody>
          <a:bodyPr vert="horz" lIns="93653" tIns="46826" rIns="93653" bIns="468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0"/>
            <a:ext cx="3040592" cy="465455"/>
          </a:xfrm>
          <a:prstGeom prst="rect">
            <a:avLst/>
          </a:prstGeom>
        </p:spPr>
        <p:txBody>
          <a:bodyPr vert="horz" lIns="93653" tIns="46826" rIns="93653" bIns="468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5" y="8842020"/>
            <a:ext cx="3040592" cy="465455"/>
          </a:xfrm>
          <a:prstGeom prst="rect">
            <a:avLst/>
          </a:prstGeom>
        </p:spPr>
        <p:txBody>
          <a:bodyPr vert="horz" lIns="93653" tIns="46826" rIns="93653" bIns="46826" rtlCol="0" anchor="b"/>
          <a:lstStyle>
            <a:lvl1pPr algn="r">
              <a:defRPr sz="1200"/>
            </a:lvl1pPr>
          </a:lstStyle>
          <a:p>
            <a:fld id="{37D18B2B-C209-4E8E-877E-0E0680D4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688" y="1917383"/>
            <a:ext cx="8394462" cy="1323023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1380" y="3497580"/>
            <a:ext cx="6913087" cy="15773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6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2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8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4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37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3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49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0118" y="247174"/>
            <a:ext cx="5891927" cy="102870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92" y="1793656"/>
            <a:ext cx="8888254" cy="3366419"/>
          </a:xfrm>
        </p:spPr>
        <p:txBody>
          <a:bodyPr/>
          <a:lstStyle>
            <a:lvl1pPr>
              <a:defRPr sz="2800">
                <a:solidFill>
                  <a:srgbClr val="00B050"/>
                </a:solidFill>
              </a:defRPr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7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23" y="3217070"/>
            <a:ext cx="8394462" cy="12258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123" y="1866900"/>
            <a:ext cx="8394462" cy="1350170"/>
          </a:xfrm>
        </p:spPr>
        <p:txBody>
          <a:bodyPr anchor="b"/>
          <a:lstStyle>
            <a:lvl1pPr marL="0" indent="0">
              <a:buNone/>
              <a:defRPr sz="2200">
                <a:solidFill>
                  <a:srgbClr val="00B050"/>
                </a:solidFill>
              </a:defRPr>
            </a:lvl1pPr>
            <a:lvl2pPr marL="506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24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86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24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1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372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434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49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4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92" y="1603533"/>
            <a:ext cx="4361828" cy="4073367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18" y="1603533"/>
            <a:ext cx="4361828" cy="4073367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90118" y="247174"/>
            <a:ext cx="5891927" cy="102870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0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925956"/>
            <a:ext cx="4363544" cy="57578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12" indent="0">
              <a:buNone/>
              <a:defRPr sz="2200" b="1"/>
            </a:lvl2pPr>
            <a:lvl3pPr marL="1012424" indent="0">
              <a:buNone/>
              <a:defRPr sz="2000" b="1"/>
            </a:lvl3pPr>
            <a:lvl4pPr marL="1518636" indent="0">
              <a:buNone/>
              <a:defRPr sz="1800" b="1"/>
            </a:lvl4pPr>
            <a:lvl5pPr marL="2024847" indent="0">
              <a:buNone/>
              <a:defRPr sz="1800" b="1"/>
            </a:lvl5pPr>
            <a:lvl6pPr marL="2531059" indent="0">
              <a:buNone/>
              <a:defRPr sz="1800" b="1"/>
            </a:lvl6pPr>
            <a:lvl7pPr marL="3037271" indent="0">
              <a:buNone/>
              <a:defRPr sz="1800" b="1"/>
            </a:lvl7pPr>
            <a:lvl8pPr marL="3543483" indent="0">
              <a:buNone/>
              <a:defRPr sz="1800" b="1"/>
            </a:lvl8pPr>
            <a:lvl9pPr marL="40496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2" y="2501741"/>
            <a:ext cx="4363544" cy="355615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790" y="1925956"/>
            <a:ext cx="4365258" cy="57578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12" indent="0">
              <a:buNone/>
              <a:defRPr sz="2200" b="1"/>
            </a:lvl2pPr>
            <a:lvl3pPr marL="1012424" indent="0">
              <a:buNone/>
              <a:defRPr sz="2000" b="1"/>
            </a:lvl3pPr>
            <a:lvl4pPr marL="1518636" indent="0">
              <a:buNone/>
              <a:defRPr sz="1800" b="1"/>
            </a:lvl4pPr>
            <a:lvl5pPr marL="2024847" indent="0">
              <a:buNone/>
              <a:defRPr sz="1800" b="1"/>
            </a:lvl5pPr>
            <a:lvl6pPr marL="2531059" indent="0">
              <a:buNone/>
              <a:defRPr sz="1800" b="1"/>
            </a:lvl6pPr>
            <a:lvl7pPr marL="3037271" indent="0">
              <a:buNone/>
              <a:defRPr sz="1800" b="1"/>
            </a:lvl7pPr>
            <a:lvl8pPr marL="3543483" indent="0">
              <a:buNone/>
              <a:defRPr sz="1800" b="1"/>
            </a:lvl8pPr>
            <a:lvl9pPr marL="40496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790" y="2501741"/>
            <a:ext cx="4365258" cy="355615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490118" y="247174"/>
            <a:ext cx="5891927" cy="102870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9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90118" y="247174"/>
            <a:ext cx="5891927" cy="102870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4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AA5BA-E0CE-4863-9F56-8B3EA575262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6BD532-0189-49A5-B142-2B0F90FE89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2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92" y="247174"/>
            <a:ext cx="8888254" cy="1028700"/>
          </a:xfrm>
          <a:prstGeom prst="rect">
            <a:avLst/>
          </a:prstGeom>
        </p:spPr>
        <p:txBody>
          <a:bodyPr vert="horz" lIns="101242" tIns="50621" rIns="101242" bIns="5062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440182"/>
            <a:ext cx="8888254" cy="4073367"/>
          </a:xfrm>
          <a:prstGeom prst="rect">
            <a:avLst/>
          </a:prstGeom>
        </p:spPr>
        <p:txBody>
          <a:bodyPr vert="horz" lIns="101242" tIns="50621" rIns="101242" bIns="506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3792" y="5720716"/>
            <a:ext cx="2304362" cy="328613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AA5BA-E0CE-4863-9F56-8B3EA5752624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74249" y="5720716"/>
            <a:ext cx="3127349" cy="328613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77684" y="5720716"/>
            <a:ext cx="2304362" cy="328613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D532-0189-49A5-B142-2B0F90FE89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" y="480"/>
            <a:ext cx="9875520" cy="61712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20" y="266702"/>
            <a:ext cx="2057400" cy="115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3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10124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9659" indent="-379659" algn="l" defTabSz="1012424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22594" indent="-316382" algn="l" defTabSz="10124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5530" indent="-253106" algn="l" defTabSz="10124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1741" indent="-253106" algn="l" defTabSz="10124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7953" indent="-253106" algn="l" defTabSz="10124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4165" indent="-253106" algn="l" defTabSz="10124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0377" indent="-253106" algn="l" defTabSz="10124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96589" indent="-253106" algn="l" defTabSz="10124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02801" indent="-253106" algn="l" defTabSz="10124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212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424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8636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4847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1059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7271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3483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9695" algn="l" defTabSz="10124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youth.org/schools/bullyingresources" TargetMode="External"/><Relationship Id="rId2" Type="http://schemas.openxmlformats.org/officeDocument/2006/relationships/hyperlink" Target="http://www.stopbullying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19" y="1638300"/>
            <a:ext cx="9615713" cy="2362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Bullying Prevention and Intervention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i="1" dirty="0" smtClean="0">
                <a:solidFill>
                  <a:schemeClr val="tx2"/>
                </a:solidFill>
              </a:rPr>
              <a:t>Sample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i="1" dirty="0" smtClean="0">
                <a:solidFill>
                  <a:schemeClr val="tx2"/>
                </a:solidFill>
              </a:rPr>
              <a:t>Staff Presentation</a:t>
            </a:r>
            <a:br>
              <a:rPr lang="en-US" sz="3600" i="1" dirty="0" smtClean="0">
                <a:solidFill>
                  <a:schemeClr val="tx2"/>
                </a:solidFill>
              </a:rPr>
            </a:br>
            <a:endParaRPr lang="en-US" sz="3600" i="1" dirty="0">
              <a:solidFill>
                <a:schemeClr val="tx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910424" y="4401279"/>
            <a:ext cx="3218333" cy="112322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307" y="4653613"/>
            <a:ext cx="618551" cy="61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748" y="4232882"/>
            <a:ext cx="2182484" cy="12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3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4320" y="247174"/>
            <a:ext cx="6577726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EUSD Bullying Prevention/Intervention Strategies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638300"/>
            <a:ext cx="9601200" cy="4419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tx2"/>
                </a:solidFill>
              </a:rPr>
              <a:t>	</a:t>
            </a:r>
            <a:r>
              <a:rPr lang="en-US" sz="4400" b="1" dirty="0" smtClean="0">
                <a:solidFill>
                  <a:schemeClr val="tx2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			</a:t>
            </a:r>
            <a:r>
              <a:rPr lang="en-US" sz="10000" b="1" dirty="0" smtClean="0">
                <a:solidFill>
                  <a:schemeClr val="tx2"/>
                </a:solidFill>
              </a:rPr>
              <a:t>Be </a:t>
            </a:r>
            <a:r>
              <a:rPr lang="en-US" sz="10000" b="1" dirty="0">
                <a:solidFill>
                  <a:schemeClr val="tx2"/>
                </a:solidFill>
              </a:rPr>
              <a:t>Safe</a:t>
            </a:r>
          </a:p>
          <a:p>
            <a:pPr marL="0" indent="0">
              <a:buNone/>
            </a:pPr>
            <a:r>
              <a:rPr lang="en-US" sz="10000" b="1" dirty="0" smtClean="0">
                <a:solidFill>
                  <a:schemeClr val="tx2"/>
                </a:solidFill>
              </a:rPr>
              <a:t>			Be Respectful</a:t>
            </a:r>
          </a:p>
          <a:p>
            <a:pPr marL="0" indent="0">
              <a:buNone/>
            </a:pPr>
            <a:r>
              <a:rPr lang="en-US" sz="10000" b="1" dirty="0">
                <a:solidFill>
                  <a:schemeClr val="tx2"/>
                </a:solidFill>
              </a:rPr>
              <a:t>	</a:t>
            </a:r>
            <a:r>
              <a:rPr lang="en-US" sz="10000" b="1" dirty="0" smtClean="0">
                <a:solidFill>
                  <a:schemeClr val="tx2"/>
                </a:solidFill>
              </a:rPr>
              <a:t>		Be Responsible</a:t>
            </a:r>
          </a:p>
          <a:p>
            <a:pPr marL="0" indent="0">
              <a:buNone/>
            </a:pPr>
            <a:r>
              <a:rPr lang="en-US" sz="10000" b="1" dirty="0">
                <a:solidFill>
                  <a:schemeClr val="tx2"/>
                </a:solidFill>
              </a:rPr>
              <a:t>	</a:t>
            </a:r>
            <a:r>
              <a:rPr lang="en-US" sz="10000" b="1" dirty="0" smtClean="0">
                <a:solidFill>
                  <a:schemeClr val="tx2"/>
                </a:solidFill>
              </a:rPr>
              <a:t>		</a:t>
            </a:r>
            <a:endParaRPr lang="en-US" sz="10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0000" b="1" dirty="0" smtClean="0">
                <a:solidFill>
                  <a:schemeClr val="tx2"/>
                </a:solidFill>
              </a:rPr>
              <a:t>	STOP BULLYING… It begins with ME!	</a:t>
            </a:r>
            <a:r>
              <a:rPr lang="en-US" sz="10000" b="1" dirty="0">
                <a:solidFill>
                  <a:schemeClr val="tx2"/>
                </a:solidFill>
              </a:rPr>
              <a:t> </a:t>
            </a:r>
            <a:r>
              <a:rPr lang="en-US" sz="10000" b="1" dirty="0" smtClean="0">
                <a:solidFill>
                  <a:schemeClr val="tx2"/>
                </a:solidFill>
              </a:rPr>
              <a:t> </a:t>
            </a:r>
            <a:r>
              <a:rPr lang="en-US" sz="5700" b="1" dirty="0" smtClean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700" b="1" dirty="0" smtClean="0">
                <a:solidFill>
                  <a:schemeClr val="tx2"/>
                </a:solidFill>
              </a:rPr>
              <a:t>					</a:t>
            </a:r>
            <a:endParaRPr lang="en-US" sz="57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806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919" y="266700"/>
            <a:ext cx="6553200" cy="11049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EUSD </a:t>
            </a:r>
            <a:r>
              <a:rPr lang="en-US" sz="2800" dirty="0" smtClean="0">
                <a:solidFill>
                  <a:schemeClr val="tx2"/>
                </a:solidFill>
              </a:rPr>
              <a:t>Bullying Prevention/Intervention </a:t>
            </a:r>
            <a:r>
              <a:rPr lang="en-US" sz="2800" dirty="0">
                <a:solidFill>
                  <a:schemeClr val="tx2"/>
                </a:solidFill>
              </a:rPr>
              <a:t>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638300"/>
            <a:ext cx="9738519" cy="45339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If STUDENTS witness  or experience bullying: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Be Safe 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Stop the bullying right away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Avoid situations where bullying occurs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Talk to an adult</a:t>
            </a:r>
          </a:p>
          <a:p>
            <a:pPr marL="957285" lvl="1" indent="-514350">
              <a:buAutoNum type="arabicPeriod"/>
            </a:pPr>
            <a:endParaRPr lang="en-US" sz="3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		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15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5319" y="266700"/>
            <a:ext cx="6196727" cy="11049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EUSD </a:t>
            </a:r>
            <a:r>
              <a:rPr lang="en-US" sz="2800" dirty="0" smtClean="0">
                <a:solidFill>
                  <a:schemeClr val="tx2"/>
                </a:solidFill>
              </a:rPr>
              <a:t>Bullying Prevention/Intervention </a:t>
            </a:r>
            <a:r>
              <a:rPr lang="en-US" sz="2800" dirty="0">
                <a:solidFill>
                  <a:schemeClr val="tx2"/>
                </a:solidFill>
              </a:rPr>
              <a:t>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638300"/>
            <a:ext cx="9738519" cy="45339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If STUDENTS witness or experience bullying: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Be Respectful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Stop the bullying right away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Refuse to join in 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Provide support</a:t>
            </a:r>
          </a:p>
          <a:p>
            <a:pPr marL="957285" lvl="1" indent="-514350" algn="ctr">
              <a:buAutoNum type="arabicPeriod"/>
            </a:pPr>
            <a:endParaRPr lang="en-US" sz="3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		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73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919" y="266700"/>
            <a:ext cx="6349127" cy="11049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EUSD Bullying Prevention/Intervention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638300"/>
            <a:ext cx="9738519" cy="45339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If STUDENTS witness or experience bullying: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Be Responsible 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Stop the bullying right away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</a:rPr>
              <a:t>Make a report</a:t>
            </a:r>
          </a:p>
          <a:p>
            <a:pPr marL="957285" lvl="1" indent="-514350">
              <a:buAutoNum type="arabicPeriod"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		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43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EUSD Reporting Procedures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562100"/>
            <a:ext cx="9448800" cy="46101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b="1" dirty="0" smtClean="0">
                <a:solidFill>
                  <a:schemeClr val="tx2"/>
                </a:solidFill>
              </a:rPr>
              <a:t>ake all incidents of bullying seriously</a:t>
            </a:r>
          </a:p>
          <a:p>
            <a:r>
              <a:rPr lang="en-US" b="1" dirty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otify your site administrator if you witness or hear about bullying taking place in school, in the community, or via the internet through one of the following: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In person report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Paper incident report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Online report (add link here)</a:t>
            </a:r>
          </a:p>
          <a:p>
            <a:r>
              <a:rPr lang="en-US" b="1" dirty="0">
                <a:solidFill>
                  <a:schemeClr val="tx2"/>
                </a:solidFill>
              </a:rPr>
              <a:t>f</a:t>
            </a:r>
            <a:r>
              <a:rPr lang="en-US" b="1" dirty="0" smtClean="0">
                <a:solidFill>
                  <a:schemeClr val="tx2"/>
                </a:solidFill>
              </a:rPr>
              <a:t>ollow up with the administrator/support staff on interventions/consequences assigned to the target and 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 to the offender </a:t>
            </a: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562100"/>
            <a:ext cx="9448800" cy="4610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References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  <a:hlinkClick r:id="rId2"/>
              </a:rPr>
              <a:t>www.stopbullying.gov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For More Information on Bullying Prevention/Intervention</a:t>
            </a:r>
            <a:endParaRPr lang="en-US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  <a:hlinkClick r:id="rId3"/>
              </a:rPr>
              <a:t>www.careyouth.org/schools/bullyingresources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What is Bullying?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790700"/>
            <a:ext cx="9448800" cy="4381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Bullying </a:t>
            </a:r>
            <a:r>
              <a:rPr lang="en-US" sz="3600" b="1" dirty="0">
                <a:solidFill>
                  <a:schemeClr val="tx2"/>
                </a:solidFill>
              </a:rPr>
              <a:t>is a form of violence that involves one or more individuals using power to </a:t>
            </a:r>
            <a:r>
              <a:rPr lang="en-US" sz="3600" b="1" i="1" dirty="0" smtClean="0">
                <a:solidFill>
                  <a:schemeClr val="tx2"/>
                </a:solidFill>
              </a:rPr>
              <a:t>chronically </a:t>
            </a:r>
            <a:r>
              <a:rPr lang="en-US" sz="3600" b="1" dirty="0" smtClean="0">
                <a:solidFill>
                  <a:schemeClr val="tx2"/>
                </a:solidFill>
              </a:rPr>
              <a:t>control </a:t>
            </a:r>
            <a:r>
              <a:rPr lang="en-US" sz="3600" b="1" dirty="0">
                <a:solidFill>
                  <a:schemeClr val="tx2"/>
                </a:solidFill>
              </a:rPr>
              <a:t>and/or </a:t>
            </a:r>
            <a:r>
              <a:rPr lang="en-US" sz="3600" b="1" i="1" dirty="0" smtClean="0">
                <a:solidFill>
                  <a:schemeClr val="tx2"/>
                </a:solidFill>
              </a:rPr>
              <a:t>intentionally </a:t>
            </a:r>
            <a:r>
              <a:rPr lang="en-US" sz="3600" b="1" dirty="0" smtClean="0">
                <a:solidFill>
                  <a:schemeClr val="tx2"/>
                </a:solidFill>
              </a:rPr>
              <a:t>demean</a:t>
            </a:r>
            <a:r>
              <a:rPr lang="en-US" sz="3600" b="1" dirty="0">
                <a:solidFill>
                  <a:schemeClr val="tx2"/>
                </a:solidFill>
              </a:rPr>
              <a:t>, embarrass, or physically </a:t>
            </a:r>
            <a:r>
              <a:rPr lang="en-US" sz="3600" b="1" i="1" dirty="0" smtClean="0">
                <a:solidFill>
                  <a:schemeClr val="tx2"/>
                </a:solidFill>
              </a:rPr>
              <a:t>harm </a:t>
            </a:r>
            <a:r>
              <a:rPr lang="en-US" sz="3600" b="1" dirty="0" smtClean="0">
                <a:solidFill>
                  <a:schemeClr val="tx2"/>
                </a:solidFill>
              </a:rPr>
              <a:t>another </a:t>
            </a:r>
            <a:r>
              <a:rPr lang="en-US" sz="3600" b="1" dirty="0">
                <a:solidFill>
                  <a:schemeClr val="tx2"/>
                </a:solidFill>
              </a:rPr>
              <a:t>individual or group </a:t>
            </a:r>
            <a:r>
              <a:rPr lang="en-US" sz="3600" b="1" i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CDE, </a:t>
            </a:r>
            <a:r>
              <a:rPr lang="en-US" sz="3600" b="1" dirty="0">
                <a:solidFill>
                  <a:schemeClr val="tx2"/>
                </a:solidFill>
              </a:rPr>
              <a:t>2003). </a:t>
            </a:r>
            <a:r>
              <a:rPr lang="en-US" sz="3600" b="1" i="1" dirty="0">
                <a:solidFill>
                  <a:schemeClr val="tx2"/>
                </a:solidFill>
              </a:rPr>
              <a:t> </a:t>
            </a:r>
            <a:endParaRPr lang="en-US" sz="3600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What is Bullying?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638300"/>
            <a:ext cx="9448800" cy="4533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Bullying </a:t>
            </a:r>
            <a:r>
              <a:rPr lang="en-US" sz="3600" b="1" dirty="0">
                <a:solidFill>
                  <a:schemeClr val="tx2"/>
                </a:solidFill>
              </a:rPr>
              <a:t>may be </a:t>
            </a:r>
            <a:r>
              <a:rPr lang="en-US" sz="3600" b="1" i="1" dirty="0">
                <a:solidFill>
                  <a:schemeClr val="tx2"/>
                </a:solidFill>
              </a:rPr>
              <a:t>physical</a:t>
            </a:r>
            <a:r>
              <a:rPr lang="en-US" sz="3600" b="1" dirty="0">
                <a:solidFill>
                  <a:schemeClr val="tx2"/>
                </a:solidFill>
              </a:rPr>
              <a:t> (hitting, kicking, spitting, destroying property), </a:t>
            </a:r>
            <a:r>
              <a:rPr lang="en-US" sz="3600" b="1" i="1" dirty="0">
                <a:solidFill>
                  <a:schemeClr val="tx2"/>
                </a:solidFill>
              </a:rPr>
              <a:t>verbal</a:t>
            </a:r>
            <a:r>
              <a:rPr lang="en-US" sz="3600" b="1" dirty="0">
                <a:solidFill>
                  <a:schemeClr val="tx2"/>
                </a:solidFill>
              </a:rPr>
              <a:t> (taunting, name calling, insults, threatening), </a:t>
            </a:r>
            <a:r>
              <a:rPr lang="en-US" sz="3600" b="1" i="1" dirty="0">
                <a:solidFill>
                  <a:schemeClr val="tx2"/>
                </a:solidFill>
              </a:rPr>
              <a:t>or social and emotional</a:t>
            </a:r>
            <a:r>
              <a:rPr lang="en-US" sz="3600" b="1" dirty="0">
                <a:solidFill>
                  <a:schemeClr val="tx2"/>
                </a:solidFill>
              </a:rPr>
              <a:t> (spreading rumors, excluding from activities, humiliating, or intimidating). Bullying may occur face to face or through the internet, cell phones or other electronic means (</a:t>
            </a:r>
            <a:r>
              <a:rPr lang="en-US" sz="3600" b="1" dirty="0" err="1" smtClean="0">
                <a:solidFill>
                  <a:schemeClr val="tx2"/>
                </a:solidFill>
              </a:rPr>
              <a:t>cyberbullying</a:t>
            </a:r>
            <a:r>
              <a:rPr lang="en-US" sz="3600" b="1" dirty="0">
                <a:solidFill>
                  <a:schemeClr val="tx2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92373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5320" y="247174"/>
            <a:ext cx="6196726" cy="10287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Risk Factors for the Target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485900"/>
            <a:ext cx="9601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These traits are common among the </a:t>
            </a:r>
            <a:r>
              <a:rPr lang="en-US" sz="2400" b="1" i="1" dirty="0" smtClean="0">
                <a:solidFill>
                  <a:schemeClr val="tx2"/>
                </a:solidFill>
              </a:rPr>
              <a:t>target </a:t>
            </a:r>
            <a:r>
              <a:rPr lang="en-US" sz="2400" b="1" dirty="0" smtClean="0">
                <a:solidFill>
                  <a:schemeClr val="tx2"/>
                </a:solidFill>
              </a:rPr>
              <a:t>of bullying</a:t>
            </a:r>
            <a:r>
              <a:rPr lang="en-US" sz="2400" b="1" dirty="0">
                <a:solidFill>
                  <a:schemeClr val="tx2"/>
                </a:solidFill>
              </a:rPr>
              <a:t>:</a:t>
            </a:r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socially isolated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physically weak or with special needs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emotionally reactive or quick tempered 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l</a:t>
            </a:r>
            <a:r>
              <a:rPr lang="en-US" sz="2400" b="1" dirty="0" smtClean="0">
                <a:solidFill>
                  <a:schemeClr val="tx2"/>
                </a:solidFill>
              </a:rPr>
              <a:t>esbian, gay, bisexual, transgender or those who are questioning their identities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difficulty with social </a:t>
            </a:r>
            <a:r>
              <a:rPr lang="en-US" sz="2400" b="1" dirty="0" smtClean="0">
                <a:solidFill>
                  <a:schemeClr val="tx2"/>
                </a:solidFill>
              </a:rPr>
              <a:t>skills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hyperactive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obese or </a:t>
            </a:r>
            <a:r>
              <a:rPr lang="en-US" sz="2400" b="1" dirty="0" smtClean="0">
                <a:solidFill>
                  <a:schemeClr val="tx2"/>
                </a:solidFill>
              </a:rPr>
              <a:t>overweight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anxious/sensitive</a:t>
            </a:r>
          </a:p>
          <a:p>
            <a:pPr marL="0" indent="0">
              <a:buNone/>
            </a:pPr>
            <a:r>
              <a:rPr lang="en-US" sz="2200" b="1" i="1" dirty="0" smtClean="0">
                <a:solidFill>
                  <a:schemeClr val="tx2"/>
                </a:solidFill>
              </a:rPr>
              <a:t>**Please </a:t>
            </a:r>
            <a:r>
              <a:rPr lang="en-US" sz="2200" b="1" i="1" dirty="0">
                <a:solidFill>
                  <a:schemeClr val="tx2"/>
                </a:solidFill>
              </a:rPr>
              <a:t>note:  there is no one single profile for </a:t>
            </a:r>
            <a:r>
              <a:rPr lang="en-US" sz="2200" b="1" i="1" dirty="0" smtClean="0">
                <a:solidFill>
                  <a:schemeClr val="tx2"/>
                </a:solidFill>
              </a:rPr>
              <a:t>a target of </a:t>
            </a:r>
            <a:r>
              <a:rPr lang="en-US" sz="2200" b="1" i="1" dirty="0">
                <a:solidFill>
                  <a:schemeClr val="tx2"/>
                </a:solidFill>
              </a:rPr>
              <a:t>bullying.</a:t>
            </a:r>
          </a:p>
          <a:p>
            <a:endParaRPr lang="en-US" sz="22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919" y="247174"/>
            <a:ext cx="6349127" cy="10287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Risk Factors for the Offender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485900"/>
            <a:ext cx="9601200" cy="4686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2"/>
                </a:solidFill>
              </a:rPr>
              <a:t>These traits are common among </a:t>
            </a:r>
            <a:r>
              <a:rPr lang="en-US" sz="2600" b="1" dirty="0" smtClean="0">
                <a:solidFill>
                  <a:schemeClr val="tx2"/>
                </a:solidFill>
              </a:rPr>
              <a:t>the </a:t>
            </a:r>
            <a:r>
              <a:rPr lang="en-US" sz="2600" b="1" i="1" dirty="0" smtClean="0">
                <a:solidFill>
                  <a:schemeClr val="tx2"/>
                </a:solidFill>
              </a:rPr>
              <a:t>offender </a:t>
            </a:r>
            <a:r>
              <a:rPr lang="en-US" sz="2600" b="1" dirty="0" smtClean="0">
                <a:solidFill>
                  <a:schemeClr val="tx2"/>
                </a:solidFill>
              </a:rPr>
              <a:t>of bullying:</a:t>
            </a:r>
            <a:endParaRPr lang="en-US" sz="2600" b="1" dirty="0">
              <a:solidFill>
                <a:schemeClr val="tx2"/>
              </a:solidFill>
            </a:endParaRPr>
          </a:p>
          <a:p>
            <a:r>
              <a:rPr lang="en-US" sz="2600" b="1" dirty="0" smtClean="0">
                <a:solidFill>
                  <a:schemeClr val="tx2"/>
                </a:solidFill>
              </a:rPr>
              <a:t>impulsive</a:t>
            </a:r>
            <a:endParaRPr lang="en-US" sz="2600" b="1" dirty="0">
              <a:solidFill>
                <a:schemeClr val="tx2"/>
              </a:solidFill>
            </a:endParaRPr>
          </a:p>
          <a:p>
            <a:r>
              <a:rPr lang="en-US" sz="2600" b="1" dirty="0">
                <a:solidFill>
                  <a:schemeClr val="tx2"/>
                </a:solidFill>
              </a:rPr>
              <a:t>h</a:t>
            </a:r>
            <a:r>
              <a:rPr lang="en-US" sz="2600" b="1" dirty="0" smtClean="0">
                <a:solidFill>
                  <a:schemeClr val="tx2"/>
                </a:solidFill>
              </a:rPr>
              <a:t>ot-tempered </a:t>
            </a:r>
          </a:p>
          <a:p>
            <a:r>
              <a:rPr lang="en-US" sz="2600" b="1" dirty="0" smtClean="0">
                <a:solidFill>
                  <a:schemeClr val="tx2"/>
                </a:solidFill>
              </a:rPr>
              <a:t>aggressive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l</a:t>
            </a:r>
            <a:r>
              <a:rPr lang="en-US" sz="2600" b="1" dirty="0" smtClean="0">
                <a:solidFill>
                  <a:schemeClr val="tx2"/>
                </a:solidFill>
              </a:rPr>
              <a:t>ack of empathy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d</a:t>
            </a:r>
            <a:r>
              <a:rPr lang="en-US" sz="2600" b="1" dirty="0" smtClean="0">
                <a:solidFill>
                  <a:schemeClr val="tx2"/>
                </a:solidFill>
              </a:rPr>
              <a:t>isregard for rules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s</a:t>
            </a:r>
            <a:r>
              <a:rPr lang="en-US" sz="2600" b="1" dirty="0" smtClean="0">
                <a:solidFill>
                  <a:schemeClr val="tx2"/>
                </a:solidFill>
              </a:rPr>
              <a:t>ocial leader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s</a:t>
            </a:r>
            <a:r>
              <a:rPr lang="en-US" sz="2600" b="1" dirty="0" smtClean="0">
                <a:solidFill>
                  <a:schemeClr val="tx2"/>
                </a:solidFill>
              </a:rPr>
              <a:t>elf-involved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**</a:t>
            </a:r>
            <a:r>
              <a:rPr lang="en-US" b="1" i="1" dirty="0" smtClean="0">
                <a:solidFill>
                  <a:schemeClr val="tx2"/>
                </a:solidFill>
              </a:rPr>
              <a:t>Please </a:t>
            </a:r>
            <a:r>
              <a:rPr lang="en-US" b="1" i="1" dirty="0">
                <a:solidFill>
                  <a:schemeClr val="tx2"/>
                </a:solidFill>
              </a:rPr>
              <a:t>note:  there is no one single profile for </a:t>
            </a:r>
            <a:r>
              <a:rPr lang="en-US" b="1" i="1" dirty="0" smtClean="0">
                <a:solidFill>
                  <a:schemeClr val="tx2"/>
                </a:solidFill>
              </a:rPr>
              <a:t>an Offender</a:t>
            </a:r>
            <a:r>
              <a:rPr lang="en-US" sz="2600" b="1" i="1" dirty="0" smtClean="0">
                <a:solidFill>
                  <a:schemeClr val="tx2"/>
                </a:solidFill>
              </a:rPr>
              <a:t>.</a:t>
            </a:r>
            <a:endParaRPr lang="en-US" sz="2600" b="1" i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919" y="247174"/>
            <a:ext cx="6349127" cy="10287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Bullying Warning Signs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485900"/>
            <a:ext cx="9601200" cy="4686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Possible warning signs that a student is being bullied: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d</a:t>
            </a:r>
            <a:r>
              <a:rPr lang="en-US" b="1" dirty="0" smtClean="0">
                <a:solidFill>
                  <a:schemeClr val="tx2"/>
                </a:solidFill>
              </a:rPr>
              <a:t>ifficulty focusing on tasks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loss of interest in school work or sudden change in grades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 smtClean="0">
                <a:solidFill>
                  <a:schemeClr val="tx2"/>
                </a:solidFill>
              </a:rPr>
              <a:t>ppears sad, tearful or anxious</a:t>
            </a:r>
          </a:p>
          <a:p>
            <a:r>
              <a:rPr lang="en-US" b="1" dirty="0">
                <a:solidFill>
                  <a:schemeClr val="tx2"/>
                </a:solidFill>
              </a:rPr>
              <a:t>c</a:t>
            </a:r>
            <a:r>
              <a:rPr lang="en-US" b="1" dirty="0" smtClean="0">
                <a:solidFill>
                  <a:schemeClr val="tx2"/>
                </a:solidFill>
              </a:rPr>
              <a:t>omplains of headaches or stomachaches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experiences a loss of appetite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Increase in absences or being tardy to school</a:t>
            </a:r>
          </a:p>
          <a:p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 smtClean="0">
                <a:solidFill>
                  <a:schemeClr val="tx2"/>
                </a:solidFill>
              </a:rPr>
              <a:t>voidance of social activities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**Warning signs can include any significant behavior change</a:t>
            </a:r>
            <a:r>
              <a:rPr lang="en-US" sz="2400" b="1" i="1" dirty="0" smtClean="0">
                <a:solidFill>
                  <a:schemeClr val="tx2"/>
                </a:solidFill>
              </a:rPr>
              <a:t>.</a:t>
            </a:r>
            <a:endParaRPr lang="en-US" sz="2400" b="1" i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474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California Law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562100"/>
            <a:ext cx="9448800" cy="46101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AB 9:  CA Education Code </a:t>
            </a:r>
            <a:r>
              <a:rPr lang="en-US" b="1" i="1" dirty="0">
                <a:solidFill>
                  <a:schemeClr val="tx2"/>
                </a:solidFill>
              </a:rPr>
              <a:t>Section 234.1 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sz="2600" dirty="0">
                <a:solidFill>
                  <a:schemeClr val="tx2"/>
                </a:solidFill>
              </a:rPr>
              <a:t>School districts are required to </a:t>
            </a:r>
            <a:r>
              <a:rPr lang="en-US" sz="2600" dirty="0" smtClean="0">
                <a:solidFill>
                  <a:schemeClr val="tx2"/>
                </a:solidFill>
              </a:rPr>
              <a:t>adopt a comprehensive system of prevention, reporting, investigation and intervention related to bullying</a:t>
            </a:r>
          </a:p>
          <a:p>
            <a:r>
              <a:rPr lang="en-US" b="1" i="1" dirty="0" smtClean="0">
                <a:solidFill>
                  <a:schemeClr val="tx2"/>
                </a:solidFill>
              </a:rPr>
              <a:t>AB 746: Amends CA </a:t>
            </a:r>
            <a:r>
              <a:rPr lang="en-US" b="1" i="1" dirty="0">
                <a:solidFill>
                  <a:schemeClr val="tx2"/>
                </a:solidFill>
              </a:rPr>
              <a:t>Education Code </a:t>
            </a:r>
            <a:r>
              <a:rPr lang="en-US" b="1" i="1" dirty="0" smtClean="0">
                <a:solidFill>
                  <a:schemeClr val="tx2"/>
                </a:solidFill>
              </a:rPr>
              <a:t>Section 32261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Adds language to define electronic acts </a:t>
            </a:r>
          </a:p>
          <a:p>
            <a:r>
              <a:rPr lang="en-US" b="1" i="1" dirty="0" smtClean="0">
                <a:solidFill>
                  <a:schemeClr val="tx2"/>
                </a:solidFill>
              </a:rPr>
              <a:t>AB 1156: Amends </a:t>
            </a:r>
            <a:r>
              <a:rPr lang="en-US" b="1" i="1" dirty="0">
                <a:solidFill>
                  <a:schemeClr val="tx2"/>
                </a:solidFill>
              </a:rPr>
              <a:t>CA Education Code </a:t>
            </a:r>
            <a:r>
              <a:rPr lang="en-US" b="1" i="1" dirty="0" smtClean="0">
                <a:solidFill>
                  <a:schemeClr val="tx2"/>
                </a:solidFill>
              </a:rPr>
              <a:t>Section 48900 </a:t>
            </a:r>
            <a:r>
              <a:rPr lang="en-US" b="1" i="1" dirty="0">
                <a:solidFill>
                  <a:schemeClr val="tx2"/>
                </a:solidFill>
              </a:rPr>
              <a:t>(r</a:t>
            </a:r>
            <a:r>
              <a:rPr lang="en-US" b="1" i="1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Defines </a:t>
            </a:r>
            <a:r>
              <a:rPr lang="en-US" sz="2600" i="1" dirty="0" smtClean="0">
                <a:solidFill>
                  <a:schemeClr val="tx2"/>
                </a:solidFill>
              </a:rPr>
              <a:t>confirmed </a:t>
            </a:r>
            <a:r>
              <a:rPr lang="en-US" sz="2600" dirty="0" smtClean="0">
                <a:solidFill>
                  <a:schemeClr val="tx2"/>
                </a:solidFill>
              </a:rPr>
              <a:t>bullying as a cause for disciplinary action</a:t>
            </a:r>
            <a:endParaRPr lang="en-US" sz="2600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4320" y="247174"/>
            <a:ext cx="6577726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Potential Bullying Prevention/Intervention Strategies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92" y="1793656"/>
            <a:ext cx="8888254" cy="39594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tx2"/>
                </a:solidFill>
              </a:rPr>
              <a:t>All staff will participate in a </a:t>
            </a:r>
            <a:r>
              <a:rPr lang="en-US" b="1" i="1" dirty="0" smtClean="0">
                <a:solidFill>
                  <a:schemeClr val="tx2"/>
                </a:solidFill>
              </a:rPr>
              <a:t>Bullying Prevention and 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	Intervention </a:t>
            </a:r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b="1" dirty="0" smtClean="0">
                <a:solidFill>
                  <a:schemeClr val="tx2"/>
                </a:solidFill>
              </a:rPr>
              <a:t>raining annually.  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solidFill>
                  <a:schemeClr val="tx2"/>
                </a:solidFill>
              </a:rPr>
              <a:t>All students will participate in (3) bullying prevention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	lessons during the second week of the school year.</a:t>
            </a:r>
          </a:p>
          <a:p>
            <a:pPr marL="514350" indent="-514350">
              <a:buAutoNum type="arabicPeriod" startAt="3"/>
            </a:pPr>
            <a:r>
              <a:rPr lang="en-US" b="1" dirty="0" smtClean="0">
                <a:solidFill>
                  <a:schemeClr val="tx2"/>
                </a:solidFill>
              </a:rPr>
              <a:t>All 5</a:t>
            </a:r>
            <a:r>
              <a:rPr lang="en-US" b="1" baseline="30000" dirty="0" smtClean="0">
                <a:solidFill>
                  <a:schemeClr val="tx2"/>
                </a:solidFill>
              </a:rPr>
              <a:t>th</a:t>
            </a:r>
            <a:r>
              <a:rPr lang="en-US" b="1" dirty="0" smtClean="0">
                <a:solidFill>
                  <a:schemeClr val="tx2"/>
                </a:solidFill>
              </a:rPr>
              <a:t> – 8</a:t>
            </a:r>
            <a:r>
              <a:rPr lang="en-US" b="1" baseline="30000" dirty="0" smtClean="0">
                <a:solidFill>
                  <a:schemeClr val="tx2"/>
                </a:solidFill>
              </a:rPr>
              <a:t>th</a:t>
            </a:r>
            <a:r>
              <a:rPr lang="en-US" b="1" dirty="0" smtClean="0">
                <a:solidFill>
                  <a:schemeClr val="tx2"/>
                </a:solidFill>
              </a:rPr>
              <a:t> grade students will participate in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</a:rPr>
              <a:t>Bullying/</a:t>
            </a:r>
            <a:r>
              <a:rPr lang="en-US" b="1" dirty="0" err="1" smtClean="0">
                <a:solidFill>
                  <a:schemeClr val="tx2"/>
                </a:solidFill>
              </a:rPr>
              <a:t>Cyberbullying</a:t>
            </a:r>
            <a:r>
              <a:rPr lang="en-US" b="1" dirty="0" smtClean="0">
                <a:solidFill>
                  <a:schemeClr val="tx2"/>
                </a:solidFill>
              </a:rPr>
              <a:t> Presentations. </a:t>
            </a:r>
          </a:p>
          <a:p>
            <a:pPr marL="514350" indent="-514350">
              <a:buAutoNum type="arabicPeriod" startAt="4"/>
            </a:pPr>
            <a:r>
              <a:rPr lang="en-US" b="1" dirty="0" smtClean="0">
                <a:solidFill>
                  <a:schemeClr val="tx2"/>
                </a:solidFill>
              </a:rPr>
              <a:t>All parents/guardians will be invited to attend a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	B</a:t>
            </a:r>
            <a:r>
              <a:rPr lang="en-US" b="1" dirty="0" smtClean="0">
                <a:solidFill>
                  <a:schemeClr val="tx2"/>
                </a:solidFill>
              </a:rPr>
              <a:t>ullying/</a:t>
            </a:r>
            <a:r>
              <a:rPr lang="en-US" b="1" dirty="0" err="1" smtClean="0">
                <a:solidFill>
                  <a:schemeClr val="tx2"/>
                </a:solidFill>
              </a:rPr>
              <a:t>Cyberbullying</a:t>
            </a:r>
            <a:r>
              <a:rPr lang="en-US" b="1" dirty="0" smtClean="0">
                <a:solidFill>
                  <a:schemeClr val="tx2"/>
                </a:solidFill>
              </a:rPr>
              <a:t> Parent University Session.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2"/>
                </a:solidFill>
              </a:rPr>
              <a:t>					</a:t>
            </a:r>
            <a:endParaRPr lang="en-US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08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120" y="247174"/>
            <a:ext cx="6272926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EUSD Bullying Prevention/Intervention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9" y="1562100"/>
            <a:ext cx="9448800" cy="461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 If STAFF witness </a:t>
            </a:r>
            <a:r>
              <a:rPr lang="en-US" b="1" dirty="0" smtClean="0">
                <a:solidFill>
                  <a:schemeClr val="tx2"/>
                </a:solidFill>
              </a:rPr>
              <a:t>or hear about bullying taking place:</a:t>
            </a:r>
            <a:endParaRPr lang="en-US" b="1" dirty="0">
              <a:solidFill>
                <a:schemeClr val="tx2"/>
              </a:solidFill>
            </a:endParaRPr>
          </a:p>
          <a:p>
            <a:pPr marL="957285" lvl="1" indent="-514350"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s</a:t>
            </a:r>
            <a:r>
              <a:rPr lang="en-US" b="1" dirty="0" smtClean="0">
                <a:solidFill>
                  <a:schemeClr val="tx2"/>
                </a:solidFill>
              </a:rPr>
              <a:t>top </a:t>
            </a:r>
            <a:r>
              <a:rPr lang="en-US" b="1" dirty="0">
                <a:solidFill>
                  <a:schemeClr val="tx2"/>
                </a:solidFill>
              </a:rPr>
              <a:t>the behavior</a:t>
            </a:r>
          </a:p>
          <a:p>
            <a:pPr marL="957285" lvl="1" indent="-514350"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ame </a:t>
            </a:r>
            <a:r>
              <a:rPr lang="en-US" b="1" dirty="0">
                <a:solidFill>
                  <a:schemeClr val="tx2"/>
                </a:solidFill>
              </a:rPr>
              <a:t>the behavior </a:t>
            </a:r>
          </a:p>
          <a:p>
            <a:pPr marL="957285" lvl="1" indent="-514350"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r</a:t>
            </a:r>
            <a:r>
              <a:rPr lang="en-US" b="1" dirty="0" smtClean="0">
                <a:solidFill>
                  <a:schemeClr val="tx2"/>
                </a:solidFill>
              </a:rPr>
              <a:t>emind </a:t>
            </a:r>
            <a:r>
              <a:rPr lang="en-US" b="1" dirty="0">
                <a:solidFill>
                  <a:schemeClr val="tx2"/>
                </a:solidFill>
              </a:rPr>
              <a:t>students of school expectations</a:t>
            </a:r>
          </a:p>
          <a:p>
            <a:pPr marL="957285" lvl="1" indent="-514350"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b="1" dirty="0" smtClean="0">
                <a:solidFill>
                  <a:schemeClr val="tx2"/>
                </a:solidFill>
              </a:rPr>
              <a:t>alk </a:t>
            </a:r>
            <a:r>
              <a:rPr lang="en-US" b="1" dirty="0">
                <a:solidFill>
                  <a:schemeClr val="tx2"/>
                </a:solidFill>
              </a:rPr>
              <a:t>with the target and aggressor </a:t>
            </a:r>
            <a:r>
              <a:rPr lang="en-US" b="1" dirty="0" smtClean="0">
                <a:solidFill>
                  <a:schemeClr val="tx2"/>
                </a:solidFill>
              </a:rPr>
              <a:t>separately</a:t>
            </a:r>
            <a:endParaRPr lang="en-US" b="1" dirty="0">
              <a:solidFill>
                <a:schemeClr val="tx2"/>
              </a:solidFill>
            </a:endParaRPr>
          </a:p>
          <a:p>
            <a:pPr marL="957285" lvl="1" indent="-514350"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otify </a:t>
            </a:r>
            <a:r>
              <a:rPr lang="en-US" b="1" dirty="0">
                <a:solidFill>
                  <a:schemeClr val="tx2"/>
                </a:solidFill>
              </a:rPr>
              <a:t>s</a:t>
            </a:r>
            <a:r>
              <a:rPr lang="en-US" b="1" dirty="0" smtClean="0">
                <a:solidFill>
                  <a:schemeClr val="tx2"/>
                </a:solidFill>
              </a:rPr>
              <a:t>ite </a:t>
            </a:r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 smtClean="0">
                <a:solidFill>
                  <a:schemeClr val="tx2"/>
                </a:solidFill>
              </a:rPr>
              <a:t>dministrator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MEDIATION does not work to reduce bullying </a:t>
            </a:r>
            <a:r>
              <a:rPr lang="en-US" b="1" dirty="0" smtClean="0">
                <a:solidFill>
                  <a:schemeClr val="tx2"/>
                </a:solidFill>
              </a:rPr>
              <a:t>behavior.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-begins-with-ME-ppt-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it-begins-with-ME-ppt-blue</Template>
  <TotalTime>3396</TotalTime>
  <Words>568</Words>
  <Application>Microsoft Office PowerPoint</Application>
  <PresentationFormat>Custom</PresentationFormat>
  <Paragraphs>120</Paragraphs>
  <Slides>15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it-begins-with-ME-ppt-blue</vt:lpstr>
      <vt:lpstr>Bullying Prevention and Intervention  Sample Staff Presentation </vt:lpstr>
      <vt:lpstr> What is Bullying?</vt:lpstr>
      <vt:lpstr> What is Bullying?</vt:lpstr>
      <vt:lpstr> Risk Factors for the Target</vt:lpstr>
      <vt:lpstr> Risk Factors for the Offender</vt:lpstr>
      <vt:lpstr> Bullying Warning Signs</vt:lpstr>
      <vt:lpstr> California Law</vt:lpstr>
      <vt:lpstr>Potential Bullying Prevention/Intervention Strategies</vt:lpstr>
      <vt:lpstr>EUSD Bullying Prevention/Intervention Strategies</vt:lpstr>
      <vt:lpstr>EUSD Bullying Prevention/Intervention Strategies</vt:lpstr>
      <vt:lpstr>EUSD Bullying Prevention/Intervention Strategies</vt:lpstr>
      <vt:lpstr>EUSD Bullying Prevention/Intervention Strategies</vt:lpstr>
      <vt:lpstr>EUSD Bullying Prevention/Intervention Strategies</vt:lpstr>
      <vt:lpstr> EUSD Reporting Procedures</vt:lpstr>
      <vt:lpstr> </vt:lpstr>
    </vt:vector>
  </TitlesOfParts>
  <Company>EUSD Tech/Media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istech</dc:creator>
  <cp:lastModifiedBy>Julie Mcgalliard</cp:lastModifiedBy>
  <cp:revision>157</cp:revision>
  <cp:lastPrinted>2012-02-01T19:37:43Z</cp:lastPrinted>
  <dcterms:created xsi:type="dcterms:W3CDTF">2011-08-12T19:50:12Z</dcterms:created>
  <dcterms:modified xsi:type="dcterms:W3CDTF">2013-12-27T19:59:19Z</dcterms:modified>
</cp:coreProperties>
</file>